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7559675" cy="10691813"/>
  <p:embeddedFontLst>
    <p:embeddedFont>
      <p:font typeface="Century" panose="02040604050505020304" pitchFamily="18" charset="0"/>
      <p:regular r:id="rId15"/>
    </p:embeddedFont>
    <p:embeddedFont>
      <p:font typeface="Century Gothic" panose="020B0502020202020204"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5A26E2C-8D4A-4194-AD1E-439F7E16F278}">
  <a:tblStyle styleId="{B5A26E2C-8D4A-4194-AD1E-439F7E16F278}"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276600" cy="53657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281488" y="0"/>
            <a:ext cx="3276600" cy="536575"/>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10155238"/>
            <a:ext cx="3276600" cy="536575"/>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281488" y="10155238"/>
            <a:ext cx="3276600" cy="536575"/>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1:notes"/>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9" name="Google Shape;59;p1: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5:notes"/>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9" name="Google Shape;179;p5: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6ff2288246_0_56:notes"/>
          <p:cNvSpPr txBox="1">
            <a:spLocks noGrp="1"/>
          </p:cNvSpPr>
          <p:nvPr>
            <p:ph type="body" idx="1"/>
          </p:nvPr>
        </p:nvSpPr>
        <p:spPr>
          <a:xfrm>
            <a:off x="755650" y="5145088"/>
            <a:ext cx="6048300" cy="42102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4" name="Google Shape;194;g26ff2288246_0_56: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0:notes"/>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8" name="Google Shape;208;p10: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2:notes"/>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1" name="Google Shape;71;p2: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3:notes"/>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5" name="Google Shape;85;p3: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6ff2288246_0_26:notes"/>
          <p:cNvSpPr txBox="1">
            <a:spLocks noGrp="1"/>
          </p:cNvSpPr>
          <p:nvPr>
            <p:ph type="body" idx="1"/>
          </p:nvPr>
        </p:nvSpPr>
        <p:spPr>
          <a:xfrm>
            <a:off x="755650" y="5145088"/>
            <a:ext cx="6048300" cy="42102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 name="Google Shape;99;g26ff2288246_0_26: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6ff2288246_0_39:notes"/>
          <p:cNvSpPr txBox="1">
            <a:spLocks noGrp="1"/>
          </p:cNvSpPr>
          <p:nvPr>
            <p:ph type="body" idx="1"/>
          </p:nvPr>
        </p:nvSpPr>
        <p:spPr>
          <a:xfrm>
            <a:off x="755650" y="5145088"/>
            <a:ext cx="6048300" cy="42102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1" name="Google Shape;111;g26ff2288246_0_39: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6:notes"/>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4" name="Google Shape;124;p6: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7" name="Google Shape;137;p7: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4:notes"/>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2" name="Google Shape;152;p4: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8:notes"/>
          <p:cNvSpPr txBox="1">
            <a:spLocks noGrp="1"/>
          </p:cNvSpPr>
          <p:nvPr>
            <p:ph type="body" idx="1"/>
          </p:nvPr>
        </p:nvSpPr>
        <p:spPr>
          <a:xfrm>
            <a:off x="755650" y="5145088"/>
            <a:ext cx="6048375" cy="42100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5" name="Google Shape;165;p8:notes"/>
          <p:cNvSpPr>
            <a:spLocks noGrp="1" noRot="1" noChangeAspect="1"/>
          </p:cNvSpPr>
          <p:nvPr>
            <p:ph type="sldImg" idx="2"/>
          </p:nvPr>
        </p:nvSpPr>
        <p:spPr>
          <a:xfrm>
            <a:off x="573088"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
        <p:cNvGrpSpPr/>
        <p:nvPr/>
      </p:nvGrpSpPr>
      <p:grpSpPr>
        <a:xfrm>
          <a:off x="0" y="0"/>
          <a:ext cx="0" cy="0"/>
          <a:chOff x="0" y="0"/>
          <a:chExt cx="0" cy="0"/>
        </a:xfrm>
      </p:grpSpPr>
    </p:spTree>
  </p:cSld>
  <p:clrMapOvr>
    <a:masterClrMapping/>
  </p:clrMapOvr>
  <p:transition spd="med">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3"/>
        <p:cNvGrpSpPr/>
        <p:nvPr/>
      </p:nvGrpSpPr>
      <p:grpSpPr>
        <a:xfrm>
          <a:off x="0" y="0"/>
          <a:ext cx="0" cy="0"/>
          <a:chOff x="0" y="0"/>
          <a:chExt cx="0" cy="0"/>
        </a:xfrm>
      </p:grpSpPr>
      <p:sp>
        <p:nvSpPr>
          <p:cNvPr id="44" name="Google Shape;44;p1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1"/>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1"/>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11"/>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1"/>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spd="med">
    <p:push/>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9"/>
        <p:cNvGrpSpPr/>
        <p:nvPr/>
      </p:nvGrpSpPr>
      <p:grpSpPr>
        <a:xfrm>
          <a:off x="0" y="0"/>
          <a:ext cx="0" cy="0"/>
          <a:chOff x="0" y="0"/>
          <a:chExt cx="0" cy="0"/>
        </a:xfrm>
      </p:grpSpPr>
      <p:sp>
        <p:nvSpPr>
          <p:cNvPr id="50" name="Google Shape;50;p12"/>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2"/>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12"/>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2"/>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12"/>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12"/>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12"/>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spd="med">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spd="med">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4"/>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4"/>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spd="med">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ransition spd="med">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2"/>
        <p:cNvGrpSpPr/>
        <p:nvPr/>
      </p:nvGrpSpPr>
      <p:grpSpPr>
        <a:xfrm>
          <a:off x="0" y="0"/>
          <a:ext cx="0" cy="0"/>
          <a:chOff x="0" y="0"/>
          <a:chExt cx="0" cy="0"/>
        </a:xfrm>
      </p:grpSpPr>
      <p:sp>
        <p:nvSpPr>
          <p:cNvPr id="23" name="Google Shape;23;p6"/>
          <p:cNvSpPr txBox="1">
            <a:spLocks noGrp="1"/>
          </p:cNvSpPr>
          <p:nvPr>
            <p:ph type="subTitle" idx="1"/>
          </p:nvPr>
        </p:nvSpPr>
        <p:spPr>
          <a:xfrm>
            <a:off x="609480" y="273600"/>
            <a:ext cx="10972440" cy="53078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spd="med">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7"/>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7"/>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spd="med">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8"/>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spd="med">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4"/>
        <p:cNvGrpSpPr/>
        <p:nvPr/>
      </p:nvGrpSpPr>
      <p:grpSpPr>
        <a:xfrm>
          <a:off x="0" y="0"/>
          <a:ext cx="0" cy="0"/>
          <a:chOff x="0" y="0"/>
          <a:chExt cx="0" cy="0"/>
        </a:xfrm>
      </p:grpSpPr>
      <p:sp>
        <p:nvSpPr>
          <p:cNvPr id="35" name="Google Shape;35;p9"/>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9"/>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spd="med">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9"/>
        <p:cNvGrpSpPr/>
        <p:nvPr/>
      </p:nvGrpSpPr>
      <p:grpSpPr>
        <a:xfrm>
          <a:off x="0" y="0"/>
          <a:ext cx="0" cy="0"/>
          <a:chOff x="0" y="0"/>
          <a:chExt cx="0" cy="0"/>
        </a:xfrm>
      </p:grpSpPr>
      <p:sp>
        <p:nvSpPr>
          <p:cNvPr id="40" name="Google Shape;40;p10"/>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0"/>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0"/>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transition spd="med">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gif"/><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3"/>
          <p:cNvPicPr preferRelativeResize="0"/>
          <p:nvPr/>
        </p:nvPicPr>
        <p:blipFill rotWithShape="1">
          <a:blip r:embed="rId3">
            <a:alphaModFix/>
          </a:blip>
          <a:srcRect/>
          <a:stretch/>
        </p:blipFill>
        <p:spPr>
          <a:xfrm rot="5400000">
            <a:off x="4927680" y="1460520"/>
            <a:ext cx="477000" cy="10357200"/>
          </a:xfrm>
          <a:prstGeom prst="rect">
            <a:avLst/>
          </a:prstGeom>
          <a:noFill/>
          <a:ln>
            <a:noFill/>
          </a:ln>
        </p:spPr>
      </p:pic>
      <p:pic>
        <p:nvPicPr>
          <p:cNvPr id="62" name="Google Shape;62;p13"/>
          <p:cNvPicPr preferRelativeResize="0"/>
          <p:nvPr/>
        </p:nvPicPr>
        <p:blipFill rotWithShape="1">
          <a:blip r:embed="rId4">
            <a:alphaModFix/>
          </a:blip>
          <a:srcRect/>
          <a:stretch/>
        </p:blipFill>
        <p:spPr>
          <a:xfrm rot="5400000">
            <a:off x="11030400" y="5716080"/>
            <a:ext cx="477000" cy="1846080"/>
          </a:xfrm>
          <a:prstGeom prst="rect">
            <a:avLst/>
          </a:prstGeom>
          <a:noFill/>
          <a:ln>
            <a:noFill/>
          </a:ln>
        </p:spPr>
      </p:pic>
      <p:pic>
        <p:nvPicPr>
          <p:cNvPr id="63" name="Google Shape;63;p13"/>
          <p:cNvPicPr preferRelativeResize="0"/>
          <p:nvPr/>
        </p:nvPicPr>
        <p:blipFill rotWithShape="1">
          <a:blip r:embed="rId3">
            <a:alphaModFix/>
          </a:blip>
          <a:srcRect/>
          <a:stretch/>
        </p:blipFill>
        <p:spPr>
          <a:xfrm rot="5400000">
            <a:off x="108360" y="5934240"/>
            <a:ext cx="344880" cy="585720"/>
          </a:xfrm>
          <a:prstGeom prst="rect">
            <a:avLst/>
          </a:prstGeom>
          <a:noFill/>
          <a:ln>
            <a:noFill/>
          </a:ln>
        </p:spPr>
      </p:pic>
      <p:sp>
        <p:nvSpPr>
          <p:cNvPr id="64" name="Google Shape;64;p13"/>
          <p:cNvSpPr/>
          <p:nvPr/>
        </p:nvSpPr>
        <p:spPr>
          <a:xfrm>
            <a:off x="8380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9/15/2022</a:t>
            </a:r>
            <a:endParaRPr sz="1200" b="0" i="0" u="none" strike="noStrike" cap="none">
              <a:solidFill>
                <a:schemeClr val="dk1"/>
              </a:solidFill>
              <a:latin typeface="Arial"/>
              <a:ea typeface="Arial"/>
              <a:cs typeface="Arial"/>
              <a:sym typeface="Arial"/>
            </a:endParaRPr>
          </a:p>
        </p:txBody>
      </p:sp>
      <p:sp>
        <p:nvSpPr>
          <p:cNvPr id="65" name="Google Shape;65;p13"/>
          <p:cNvSpPr/>
          <p:nvPr/>
        </p:nvSpPr>
        <p:spPr>
          <a:xfrm>
            <a:off x="4038480" y="6356520"/>
            <a:ext cx="4113720" cy="36396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66" name="Google Shape;66;p13"/>
          <p:cNvSpPr/>
          <p:nvPr/>
        </p:nvSpPr>
        <p:spPr>
          <a:xfrm>
            <a:off x="86104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1</a:t>
            </a:fld>
            <a:endParaRPr sz="1200" b="0" i="0" u="none" strike="noStrike" cap="none">
              <a:solidFill>
                <a:schemeClr val="dk1"/>
              </a:solidFill>
              <a:latin typeface="Arial"/>
              <a:ea typeface="Arial"/>
              <a:cs typeface="Arial"/>
              <a:sym typeface="Arial"/>
            </a:endParaRPr>
          </a:p>
        </p:txBody>
      </p:sp>
      <p:sp>
        <p:nvSpPr>
          <p:cNvPr id="67" name="Google Shape;67;p13"/>
          <p:cNvSpPr txBox="1"/>
          <p:nvPr/>
        </p:nvSpPr>
        <p:spPr>
          <a:xfrm>
            <a:off x="466548" y="1933125"/>
            <a:ext cx="11259000" cy="5169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i="0" u="none" strike="noStrike" cap="none" dirty="0">
                <a:solidFill>
                  <a:srgbClr val="C00000"/>
                </a:solidFill>
                <a:latin typeface="Century Gothic"/>
                <a:ea typeface="Century Gothic"/>
                <a:cs typeface="Century Gothic"/>
                <a:sym typeface="Century Gothic"/>
              </a:rPr>
              <a:t>K. J. Somaiya Institute of Technology, Mumbai</a:t>
            </a:r>
            <a:endParaRPr sz="1800" b="1" i="0" u="none" strike="noStrike" cap="none" dirty="0">
              <a:solidFill>
                <a:srgbClr val="C00000"/>
              </a:solidFill>
              <a:latin typeface="Century Gothic"/>
              <a:ea typeface="Century Gothic"/>
              <a:cs typeface="Century Gothic"/>
              <a:sym typeface="Century Gothic"/>
            </a:endParaRPr>
          </a:p>
          <a:p>
            <a:pPr marL="0" marR="0" lvl="0" indent="0" algn="ctr" rtl="0">
              <a:lnSpc>
                <a:spcPct val="100000"/>
              </a:lnSpc>
              <a:spcBef>
                <a:spcPts val="0"/>
              </a:spcBef>
              <a:spcAft>
                <a:spcPts val="0"/>
              </a:spcAft>
              <a:buClr>
                <a:srgbClr val="000000"/>
              </a:buClr>
              <a:buSzPts val="2400"/>
              <a:buFont typeface="Arial"/>
              <a:buNone/>
            </a:pPr>
            <a:r>
              <a:rPr lang="en-IN" sz="2400" b="1" i="0" u="sng" strike="noStrike" cap="none" dirty="0">
                <a:solidFill>
                  <a:srgbClr val="052358"/>
                </a:solidFill>
                <a:latin typeface="Times New Roman"/>
                <a:ea typeface="Times New Roman"/>
                <a:cs typeface="Times New Roman"/>
                <a:sym typeface="Times New Roman"/>
              </a:rPr>
              <a:t>Department of Computer Engineering</a:t>
            </a:r>
            <a:r>
              <a:rPr lang="en-IN" sz="2000" b="1" i="0" u="sng" strike="noStrike" cap="none" dirty="0">
                <a:solidFill>
                  <a:srgbClr val="052358"/>
                </a:solidFill>
                <a:latin typeface="Times New Roman"/>
                <a:ea typeface="Times New Roman"/>
                <a:cs typeface="Times New Roman"/>
                <a:sym typeface="Times New Roman"/>
              </a:rPr>
              <a:t> </a:t>
            </a:r>
            <a:endParaRPr sz="2000" b="1" i="0" u="sng" strike="noStrike" cap="none" dirty="0">
              <a:solidFill>
                <a:srgbClr val="052358"/>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Arial"/>
              <a:buNone/>
            </a:pPr>
            <a:endParaRPr sz="18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Arial"/>
              <a:buNone/>
            </a:pPr>
            <a:r>
              <a:rPr lang="en-IN" sz="2000" b="1" i="0" u="none" strike="noStrike" cap="none" dirty="0">
                <a:solidFill>
                  <a:srgbClr val="052358"/>
                </a:solidFill>
                <a:latin typeface="Times New Roman"/>
                <a:ea typeface="Times New Roman"/>
                <a:cs typeface="Times New Roman"/>
                <a:sym typeface="Times New Roman"/>
              </a:rPr>
              <a:t>Academic Year 202</a:t>
            </a:r>
            <a:r>
              <a:rPr lang="en-IN" sz="2000" b="1" dirty="0">
                <a:solidFill>
                  <a:srgbClr val="052358"/>
                </a:solidFill>
                <a:latin typeface="Times New Roman"/>
                <a:ea typeface="Times New Roman"/>
                <a:cs typeface="Times New Roman"/>
                <a:sym typeface="Times New Roman"/>
              </a:rPr>
              <a:t>3</a:t>
            </a:r>
            <a:r>
              <a:rPr lang="en-IN" sz="2000" b="1" i="0" u="none" strike="noStrike" cap="none" dirty="0">
                <a:solidFill>
                  <a:srgbClr val="052358"/>
                </a:solidFill>
                <a:latin typeface="Times New Roman"/>
                <a:ea typeface="Times New Roman"/>
                <a:cs typeface="Times New Roman"/>
                <a:sym typeface="Times New Roman"/>
              </a:rPr>
              <a:t>-2</a:t>
            </a:r>
            <a:r>
              <a:rPr lang="en-IN" sz="2000" b="1" dirty="0">
                <a:solidFill>
                  <a:srgbClr val="052358"/>
                </a:solidFill>
                <a:latin typeface="Times New Roman"/>
                <a:ea typeface="Times New Roman"/>
                <a:cs typeface="Times New Roman"/>
                <a:sym typeface="Times New Roman"/>
              </a:rPr>
              <a:t>4</a:t>
            </a:r>
            <a:endParaRPr dirty="0"/>
          </a:p>
          <a:p>
            <a:pPr marL="0" marR="0" lvl="0" indent="0" algn="ctr" rtl="0">
              <a:lnSpc>
                <a:spcPct val="100000"/>
              </a:lnSpc>
              <a:spcBef>
                <a:spcPts val="0"/>
              </a:spcBef>
              <a:spcAft>
                <a:spcPts val="0"/>
              </a:spcAft>
              <a:buClr>
                <a:srgbClr val="000000"/>
              </a:buClr>
              <a:buSzPts val="2000"/>
              <a:buFont typeface="Arial"/>
              <a:buNone/>
            </a:pPr>
            <a:endParaRPr sz="2000" b="1" i="0" u="none" strike="noStrike" cap="none" dirty="0">
              <a:solidFill>
                <a:srgbClr val="052358"/>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800"/>
              <a:buFont typeface="Arial"/>
              <a:buNone/>
            </a:pPr>
            <a:r>
              <a:rPr lang="en-IN" sz="2800" b="1" i="1" u="none" strike="noStrike" cap="none" dirty="0">
                <a:solidFill>
                  <a:srgbClr val="C00000"/>
                </a:solidFill>
                <a:latin typeface="Times New Roman"/>
                <a:ea typeface="Times New Roman"/>
                <a:cs typeface="Times New Roman"/>
                <a:sym typeface="Times New Roman"/>
              </a:rPr>
              <a:t>"DEEPFAKE DETECTION USING DNN”</a:t>
            </a:r>
            <a:endParaRPr dirty="0"/>
          </a:p>
          <a:p>
            <a:pPr marL="0" marR="0" lvl="0" indent="0" algn="ctr" rtl="0">
              <a:lnSpc>
                <a:spcPct val="100000"/>
              </a:lnSpc>
              <a:spcBef>
                <a:spcPts val="0"/>
              </a:spcBef>
              <a:spcAft>
                <a:spcPts val="0"/>
              </a:spcAft>
              <a:buClr>
                <a:srgbClr val="000000"/>
              </a:buClr>
              <a:buSzPts val="2800"/>
              <a:buFont typeface="Arial"/>
              <a:buNone/>
            </a:pPr>
            <a:endParaRPr sz="2800" b="1" i="1"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800"/>
              <a:buFont typeface="Arial"/>
              <a:buNone/>
            </a:pPr>
            <a:r>
              <a:rPr lang="en-IN" sz="2400" b="1" i="1" u="none" strike="noStrike" cap="none" dirty="0">
                <a:solidFill>
                  <a:srgbClr val="C00000"/>
                </a:solidFill>
                <a:latin typeface="Times New Roman"/>
                <a:ea typeface="Times New Roman"/>
                <a:cs typeface="Times New Roman"/>
                <a:sym typeface="Times New Roman"/>
              </a:rPr>
              <a:t>HARSH CHOTALIYA – 3</a:t>
            </a:r>
            <a:r>
              <a:rPr lang="en-IN" sz="2400" b="1" i="1" dirty="0">
                <a:solidFill>
                  <a:srgbClr val="C00000"/>
                </a:solidFill>
                <a:latin typeface="Times New Roman"/>
                <a:ea typeface="Times New Roman"/>
                <a:cs typeface="Times New Roman"/>
                <a:sym typeface="Times New Roman"/>
              </a:rPr>
              <a:t>9</a:t>
            </a:r>
            <a:endParaRPr sz="2400" b="1" i="1"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800"/>
              <a:buFont typeface="Arial"/>
              <a:buNone/>
            </a:pPr>
            <a:r>
              <a:rPr lang="en-IN" sz="2400" b="1" i="1" u="none" strike="noStrike" cap="none" dirty="0">
                <a:solidFill>
                  <a:srgbClr val="C00000"/>
                </a:solidFill>
                <a:latin typeface="Times New Roman"/>
                <a:ea typeface="Times New Roman"/>
                <a:cs typeface="Times New Roman"/>
                <a:sym typeface="Times New Roman"/>
              </a:rPr>
              <a:t>SHUBHAM KANOJIYA – 42</a:t>
            </a:r>
            <a:endParaRPr sz="2400" b="1" i="1"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800"/>
              <a:buFont typeface="Arial"/>
              <a:buNone/>
            </a:pPr>
            <a:r>
              <a:rPr lang="en-IN" sz="2400" b="1" i="1" u="none" strike="noStrike" cap="none" dirty="0">
                <a:solidFill>
                  <a:srgbClr val="C00000"/>
                </a:solidFill>
                <a:latin typeface="Times New Roman"/>
                <a:ea typeface="Times New Roman"/>
                <a:cs typeface="Times New Roman"/>
                <a:sym typeface="Times New Roman"/>
              </a:rPr>
              <a:t>ADIL KHATRI - 43</a:t>
            </a:r>
            <a:endParaRPr dirty="0"/>
          </a:p>
          <a:p>
            <a:pPr marL="0" marR="0" lvl="0" indent="0" algn="ctr" rtl="0">
              <a:lnSpc>
                <a:spcPct val="100000"/>
              </a:lnSpc>
              <a:spcBef>
                <a:spcPts val="0"/>
              </a:spcBef>
              <a:spcAft>
                <a:spcPts val="0"/>
              </a:spcAft>
              <a:buClr>
                <a:srgbClr val="000000"/>
              </a:buClr>
              <a:buSzPts val="2800"/>
              <a:buFont typeface="Arial"/>
              <a:buNone/>
            </a:pPr>
            <a:endParaRPr sz="2400" b="1" i="1"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IN" sz="1800" b="1" i="0" u="none" strike="noStrike" cap="none" dirty="0">
                <a:solidFill>
                  <a:srgbClr val="052358"/>
                </a:solidFill>
                <a:latin typeface="Times New Roman"/>
                <a:ea typeface="Times New Roman"/>
                <a:cs typeface="Times New Roman"/>
                <a:sym typeface="Times New Roman"/>
              </a:rPr>
              <a:t>Supervisor: </a:t>
            </a:r>
            <a:r>
              <a:rPr lang="en-IN" sz="1800" b="1" i="0" u="none" strike="noStrike" cap="none" dirty="0" err="1">
                <a:solidFill>
                  <a:srgbClr val="052358"/>
                </a:solidFill>
                <a:latin typeface="Times New Roman"/>
                <a:ea typeface="Times New Roman"/>
                <a:cs typeface="Times New Roman"/>
                <a:sym typeface="Times New Roman"/>
              </a:rPr>
              <a:t>Dr.</a:t>
            </a:r>
            <a:r>
              <a:rPr lang="en-IN" sz="1800" b="1" i="0" u="none" strike="noStrike" cap="none" dirty="0">
                <a:solidFill>
                  <a:srgbClr val="052358"/>
                </a:solidFill>
                <a:latin typeface="Times New Roman"/>
                <a:ea typeface="Times New Roman"/>
                <a:cs typeface="Times New Roman"/>
                <a:sym typeface="Times New Roman"/>
              </a:rPr>
              <a:t> Mandar </a:t>
            </a:r>
            <a:r>
              <a:rPr lang="en-IN" sz="1800" b="1" i="0" u="none" strike="noStrike" cap="none" dirty="0" err="1">
                <a:solidFill>
                  <a:srgbClr val="052358"/>
                </a:solidFill>
                <a:latin typeface="Times New Roman"/>
                <a:ea typeface="Times New Roman"/>
                <a:cs typeface="Times New Roman"/>
                <a:sym typeface="Times New Roman"/>
              </a:rPr>
              <a:t>Bivalkar</a:t>
            </a:r>
            <a:endParaRPr sz="1800" b="1" i="0" u="none" strike="noStrike" cap="none" dirty="0">
              <a:solidFill>
                <a:srgbClr val="052358"/>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IN" sz="1800" b="1" i="0" u="none" strike="noStrike" cap="none" dirty="0">
                <a:solidFill>
                  <a:srgbClr val="000000"/>
                </a:solidFill>
                <a:latin typeface="Times New Roman"/>
                <a:ea typeface="Times New Roman"/>
                <a:cs typeface="Times New Roman"/>
                <a:sym typeface="Times New Roman"/>
              </a:rPr>
              <a:t>       </a:t>
            </a:r>
            <a:r>
              <a:rPr lang="en-IN" sz="2400" b="1" i="0" u="none" strike="noStrike" cap="none" dirty="0">
                <a:solidFill>
                  <a:srgbClr val="000000"/>
                </a:solidFill>
                <a:latin typeface="Times New Roman"/>
                <a:ea typeface="Times New Roman"/>
                <a:cs typeface="Times New Roman"/>
                <a:sym typeface="Times New Roman"/>
              </a:rPr>
              <a:t>         </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4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1800"/>
              <a:buFont typeface="Arial"/>
              <a:buNone/>
            </a:pPr>
            <a:endParaRPr sz="18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2800"/>
              <a:buFont typeface="Arial"/>
              <a:buNone/>
            </a:pPr>
            <a:endParaRPr sz="2800" b="1" i="0" u="none" strike="noStrike" cap="none" dirty="0">
              <a:solidFill>
                <a:srgbClr val="052358"/>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2800"/>
              <a:buFont typeface="Arial"/>
              <a:buNone/>
            </a:pPr>
            <a:endParaRPr sz="2800" b="0" i="0" u="none" strike="noStrike" cap="none" dirty="0">
              <a:solidFill>
                <a:srgbClr val="052358"/>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500"/>
              <a:buFont typeface="Arial"/>
              <a:buNone/>
            </a:pPr>
            <a:endParaRPr sz="2500" b="1" i="0" u="none" strike="noStrike" cap="none" dirty="0">
              <a:solidFill>
                <a:srgbClr val="6E3F0C"/>
              </a:solidFill>
              <a:latin typeface="Times New Roman"/>
              <a:ea typeface="Times New Roman"/>
              <a:cs typeface="Times New Roman"/>
              <a:sym typeface="Times New Roman"/>
            </a:endParaRPr>
          </a:p>
          <a:p>
            <a:pPr marL="457200" marR="0" lvl="0" indent="0" algn="l" rtl="0">
              <a:lnSpc>
                <a:spcPct val="100000"/>
              </a:lnSpc>
              <a:spcBef>
                <a:spcPts val="0"/>
              </a:spcBef>
              <a:spcAft>
                <a:spcPts val="0"/>
              </a:spcAft>
              <a:buClr>
                <a:srgbClr val="000000"/>
              </a:buClr>
              <a:buSzPts val="1700"/>
              <a:buFont typeface="Arial"/>
              <a:buNone/>
            </a:pPr>
            <a:r>
              <a:rPr lang="en-IN" sz="1700" b="1" i="0" u="none" strike="noStrike" cap="none" dirty="0">
                <a:solidFill>
                  <a:srgbClr val="C00000"/>
                </a:solidFill>
                <a:latin typeface="Times New Roman"/>
                <a:ea typeface="Times New Roman"/>
                <a:cs typeface="Times New Roman"/>
                <a:sym typeface="Times New Roman"/>
              </a:rPr>
              <a:t>     						</a:t>
            </a:r>
            <a:r>
              <a:rPr lang="en-IN" sz="1700" b="0" i="0" u="none" strike="noStrike" cap="none" dirty="0">
                <a:solidFill>
                  <a:srgbClr val="000000"/>
                </a:solidFill>
                <a:latin typeface="Times New Roman"/>
                <a:ea typeface="Times New Roman"/>
                <a:cs typeface="Times New Roman"/>
                <a:sym typeface="Times New Roman"/>
              </a:rPr>
              <a:t>			               </a:t>
            </a:r>
            <a:endParaRPr sz="1100" b="0" i="0" u="none" strike="noStrike" cap="none" dirty="0">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2900"/>
              <a:buFont typeface="Arial"/>
              <a:buNone/>
            </a:pPr>
            <a:endParaRPr sz="2900" b="0" i="0"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900"/>
              <a:buFont typeface="Arial"/>
              <a:buNone/>
            </a:pPr>
            <a:endParaRPr sz="2900" b="0" i="0" u="none" strike="noStrike" cap="none" dirty="0">
              <a:solidFill>
                <a:srgbClr val="C00000"/>
              </a:solidFill>
              <a:latin typeface="Times New Roman"/>
              <a:ea typeface="Times New Roman"/>
              <a:cs typeface="Times New Roman"/>
              <a:sym typeface="Times New Roman"/>
            </a:endParaRPr>
          </a:p>
        </p:txBody>
      </p:sp>
      <p:pic>
        <p:nvPicPr>
          <p:cNvPr id="68" name="Google Shape;68;p13"/>
          <p:cNvPicPr preferRelativeResize="0"/>
          <p:nvPr/>
        </p:nvPicPr>
        <p:blipFill rotWithShape="1">
          <a:blip r:embed="rId5">
            <a:alphaModFix/>
          </a:blip>
          <a:srcRect/>
          <a:stretch/>
        </p:blipFill>
        <p:spPr>
          <a:xfrm>
            <a:off x="1455250" y="0"/>
            <a:ext cx="9048750" cy="1600200"/>
          </a:xfrm>
          <a:prstGeom prst="rect">
            <a:avLst/>
          </a:prstGeom>
          <a:noFill/>
          <a:ln>
            <a:noFill/>
          </a:ln>
        </p:spPr>
      </p:pic>
    </p:spTree>
  </p:cSld>
  <p:clrMapOvr>
    <a:masterClrMapping/>
  </p:clrMapOvr>
  <p:transition spd="med">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22"/>
          <p:cNvPicPr preferRelativeResize="0"/>
          <p:nvPr/>
        </p:nvPicPr>
        <p:blipFill rotWithShape="1">
          <a:blip r:embed="rId3">
            <a:alphaModFix/>
          </a:blip>
          <a:srcRect/>
          <a:stretch/>
        </p:blipFill>
        <p:spPr>
          <a:xfrm rot="5400000">
            <a:off x="10833120" y="-896040"/>
            <a:ext cx="558000" cy="2337840"/>
          </a:xfrm>
          <a:prstGeom prst="rect">
            <a:avLst/>
          </a:prstGeom>
          <a:noFill/>
          <a:ln>
            <a:noFill/>
          </a:ln>
        </p:spPr>
      </p:pic>
      <p:pic>
        <p:nvPicPr>
          <p:cNvPr id="182" name="Google Shape;182;p22"/>
          <p:cNvPicPr preferRelativeResize="0"/>
          <p:nvPr/>
        </p:nvPicPr>
        <p:blipFill rotWithShape="1">
          <a:blip r:embed="rId4">
            <a:alphaModFix/>
          </a:blip>
          <a:srcRect/>
          <a:stretch/>
        </p:blipFill>
        <p:spPr>
          <a:xfrm>
            <a:off x="9394920" y="-6120"/>
            <a:ext cx="559800" cy="558000"/>
          </a:xfrm>
          <a:prstGeom prst="rect">
            <a:avLst/>
          </a:prstGeom>
          <a:noFill/>
          <a:ln>
            <a:noFill/>
          </a:ln>
        </p:spPr>
      </p:pic>
      <p:pic>
        <p:nvPicPr>
          <p:cNvPr id="183" name="Google Shape;183;p22" descr="A picture containing food, room, drawing&#10;&#10;Description automatically generated"/>
          <p:cNvPicPr preferRelativeResize="0"/>
          <p:nvPr/>
        </p:nvPicPr>
        <p:blipFill rotWithShape="1">
          <a:blip r:embed="rId5">
            <a:alphaModFix/>
          </a:blip>
          <a:srcRect/>
          <a:stretch/>
        </p:blipFill>
        <p:spPr>
          <a:xfrm>
            <a:off x="285840" y="152280"/>
            <a:ext cx="1037520" cy="1066320"/>
          </a:xfrm>
          <a:prstGeom prst="rect">
            <a:avLst/>
          </a:prstGeom>
          <a:noFill/>
          <a:ln>
            <a:noFill/>
          </a:ln>
        </p:spPr>
      </p:pic>
      <p:sp>
        <p:nvSpPr>
          <p:cNvPr id="184" name="Google Shape;184;p22"/>
          <p:cNvSpPr/>
          <p:nvPr/>
        </p:nvSpPr>
        <p:spPr>
          <a:xfrm>
            <a:off x="4038480" y="6356520"/>
            <a:ext cx="4113720" cy="36396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185" name="Google Shape;185;p22"/>
          <p:cNvSpPr/>
          <p:nvPr/>
        </p:nvSpPr>
        <p:spPr>
          <a:xfrm>
            <a:off x="86104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10</a:t>
            </a:fld>
            <a:endParaRPr sz="1200" b="0" i="0" u="none" strike="noStrike" cap="none">
              <a:solidFill>
                <a:schemeClr val="dk1"/>
              </a:solidFill>
              <a:latin typeface="Arial"/>
              <a:ea typeface="Arial"/>
              <a:cs typeface="Arial"/>
              <a:sym typeface="Arial"/>
            </a:endParaRPr>
          </a:p>
        </p:txBody>
      </p:sp>
      <p:sp>
        <p:nvSpPr>
          <p:cNvPr id="186" name="Google Shape;186;p22"/>
          <p:cNvSpPr/>
          <p:nvPr/>
        </p:nvSpPr>
        <p:spPr>
          <a:xfrm>
            <a:off x="1440000" y="1440000"/>
            <a:ext cx="9539280" cy="4599720"/>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pic>
        <p:nvPicPr>
          <p:cNvPr id="187" name="Google Shape;187;p22"/>
          <p:cNvPicPr preferRelativeResize="0"/>
          <p:nvPr/>
        </p:nvPicPr>
        <p:blipFill rotWithShape="1">
          <a:blip r:embed="rId3">
            <a:alphaModFix/>
          </a:blip>
          <a:srcRect/>
          <a:stretch/>
        </p:blipFill>
        <p:spPr>
          <a:xfrm>
            <a:off x="11755440" y="5400"/>
            <a:ext cx="559800" cy="6851880"/>
          </a:xfrm>
          <a:prstGeom prst="rect">
            <a:avLst/>
          </a:prstGeom>
          <a:noFill/>
          <a:ln>
            <a:noFill/>
          </a:ln>
        </p:spPr>
      </p:pic>
      <p:sp>
        <p:nvSpPr>
          <p:cNvPr id="188" name="Google Shape;188;p22"/>
          <p:cNvSpPr/>
          <p:nvPr/>
        </p:nvSpPr>
        <p:spPr>
          <a:xfrm>
            <a:off x="3337857" y="281700"/>
            <a:ext cx="5007642" cy="71424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IN" sz="3600" b="1" i="0" u="none" strike="noStrike" cap="none">
                <a:solidFill>
                  <a:srgbClr val="FF0000"/>
                </a:solidFill>
                <a:latin typeface="Century Gothic"/>
                <a:ea typeface="Century Gothic"/>
                <a:cs typeface="Century Gothic"/>
                <a:sym typeface="Century Gothic"/>
              </a:rPr>
              <a:t>Examples</a:t>
            </a:r>
            <a:endParaRPr/>
          </a:p>
        </p:txBody>
      </p:sp>
      <p:pic>
        <p:nvPicPr>
          <p:cNvPr id="189" name="Google Shape;189;p22" descr="A close up of a sign&#10;&#10;Description automatically generated"/>
          <p:cNvPicPr preferRelativeResize="0"/>
          <p:nvPr/>
        </p:nvPicPr>
        <p:blipFill rotWithShape="1">
          <a:blip r:embed="rId6">
            <a:alphaModFix/>
          </a:blip>
          <a:srcRect/>
          <a:stretch/>
        </p:blipFill>
        <p:spPr>
          <a:xfrm>
            <a:off x="550800" y="5649120"/>
            <a:ext cx="967320" cy="720720"/>
          </a:xfrm>
          <a:prstGeom prst="rect">
            <a:avLst/>
          </a:prstGeom>
          <a:noFill/>
          <a:ln>
            <a:noFill/>
          </a:ln>
        </p:spPr>
      </p:pic>
      <p:pic>
        <p:nvPicPr>
          <p:cNvPr id="190" name="Google Shape;190;p22" descr="Deepfakes: Who Can We Trust Really? | The Startup"/>
          <p:cNvPicPr preferRelativeResize="0"/>
          <p:nvPr/>
        </p:nvPicPr>
        <p:blipFill rotWithShape="1">
          <a:blip r:embed="rId7">
            <a:alphaModFix/>
          </a:blip>
          <a:srcRect/>
          <a:stretch/>
        </p:blipFill>
        <p:spPr>
          <a:xfrm>
            <a:off x="3337857" y="1475867"/>
            <a:ext cx="5596742" cy="3148169"/>
          </a:xfrm>
          <a:prstGeom prst="rect">
            <a:avLst/>
          </a:prstGeom>
          <a:noFill/>
          <a:ln>
            <a:noFill/>
          </a:ln>
        </p:spPr>
      </p:pic>
      <p:sp>
        <p:nvSpPr>
          <p:cNvPr id="191" name="Google Shape;191;p22"/>
          <p:cNvSpPr txBox="1"/>
          <p:nvPr/>
        </p:nvSpPr>
        <p:spPr>
          <a:xfrm>
            <a:off x="3056273" y="4940836"/>
            <a:ext cx="6599003"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IN" sz="2000" b="0" i="0" u="none" strike="noStrike" cap="none">
                <a:solidFill>
                  <a:schemeClr val="dk1"/>
                </a:solidFill>
                <a:latin typeface="Times New Roman"/>
                <a:ea typeface="Times New Roman"/>
                <a:cs typeface="Times New Roman"/>
                <a:sym typeface="Times New Roman"/>
              </a:rPr>
              <a:t>A puppet-mastered deepfake to transfer source’s head movement and facial expressions on Putin’s face</a:t>
            </a:r>
            <a:endParaRPr sz="2000" b="0" i="0" u="none" strike="noStrike" cap="none">
              <a:solidFill>
                <a:schemeClr val="dk1"/>
              </a:solidFill>
              <a:latin typeface="Times New Roman"/>
              <a:ea typeface="Times New Roman"/>
              <a:cs typeface="Times New Roman"/>
              <a:sym typeface="Times New Roman"/>
            </a:endParaRPr>
          </a:p>
        </p:txBody>
      </p:sp>
    </p:spTree>
  </p:cSld>
  <p:clrMapOvr>
    <a:masterClrMapping/>
  </p:clrMapOvr>
  <p:transition spd="med">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0"/>
                                        </p:tgtEl>
                                        <p:attrNameLst>
                                          <p:attrName>style.visibility</p:attrName>
                                        </p:attrNameLst>
                                      </p:cBhvr>
                                      <p:to>
                                        <p:strVal val="visible"/>
                                      </p:to>
                                    </p:set>
                                    <p:animEffect transition="in" filter="fade">
                                      <p:cBhvr>
                                        <p:cTn id="7" dur="500"/>
                                        <p:tgtEl>
                                          <p:spTgt spid="1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23"/>
          <p:cNvPicPr preferRelativeResize="0"/>
          <p:nvPr/>
        </p:nvPicPr>
        <p:blipFill rotWithShape="1">
          <a:blip r:embed="rId3">
            <a:alphaModFix/>
          </a:blip>
          <a:srcRect/>
          <a:stretch/>
        </p:blipFill>
        <p:spPr>
          <a:xfrm rot="5400000">
            <a:off x="10833120" y="-896040"/>
            <a:ext cx="558000" cy="2337840"/>
          </a:xfrm>
          <a:prstGeom prst="rect">
            <a:avLst/>
          </a:prstGeom>
          <a:noFill/>
          <a:ln>
            <a:noFill/>
          </a:ln>
        </p:spPr>
      </p:pic>
      <p:pic>
        <p:nvPicPr>
          <p:cNvPr id="197" name="Google Shape;197;p23"/>
          <p:cNvPicPr preferRelativeResize="0"/>
          <p:nvPr/>
        </p:nvPicPr>
        <p:blipFill rotWithShape="1">
          <a:blip r:embed="rId4">
            <a:alphaModFix/>
          </a:blip>
          <a:srcRect/>
          <a:stretch/>
        </p:blipFill>
        <p:spPr>
          <a:xfrm>
            <a:off x="9394920" y="-6120"/>
            <a:ext cx="559800" cy="558001"/>
          </a:xfrm>
          <a:prstGeom prst="rect">
            <a:avLst/>
          </a:prstGeom>
          <a:noFill/>
          <a:ln>
            <a:noFill/>
          </a:ln>
        </p:spPr>
      </p:pic>
      <p:pic>
        <p:nvPicPr>
          <p:cNvPr id="198" name="Google Shape;198;p23" descr="A picture containing food, room, drawing&#10;&#10;Description automatically generated"/>
          <p:cNvPicPr preferRelativeResize="0"/>
          <p:nvPr/>
        </p:nvPicPr>
        <p:blipFill rotWithShape="1">
          <a:blip r:embed="rId5">
            <a:alphaModFix/>
          </a:blip>
          <a:srcRect/>
          <a:stretch/>
        </p:blipFill>
        <p:spPr>
          <a:xfrm>
            <a:off x="285840" y="152280"/>
            <a:ext cx="1037520" cy="1066320"/>
          </a:xfrm>
          <a:prstGeom prst="rect">
            <a:avLst/>
          </a:prstGeom>
          <a:noFill/>
          <a:ln>
            <a:noFill/>
          </a:ln>
        </p:spPr>
      </p:pic>
      <p:sp>
        <p:nvSpPr>
          <p:cNvPr id="199" name="Google Shape;199;p23"/>
          <p:cNvSpPr/>
          <p:nvPr/>
        </p:nvSpPr>
        <p:spPr>
          <a:xfrm>
            <a:off x="4038480" y="6356520"/>
            <a:ext cx="4113600" cy="36390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200" name="Google Shape;200;p23"/>
          <p:cNvSpPr/>
          <p:nvPr/>
        </p:nvSpPr>
        <p:spPr>
          <a:xfrm>
            <a:off x="8610480" y="6356520"/>
            <a:ext cx="2742000" cy="36390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11</a:t>
            </a:fld>
            <a:endParaRPr sz="1200" b="0" i="0" u="none" strike="noStrike" cap="none">
              <a:solidFill>
                <a:schemeClr val="dk1"/>
              </a:solidFill>
              <a:latin typeface="Arial"/>
              <a:ea typeface="Arial"/>
              <a:cs typeface="Arial"/>
              <a:sym typeface="Arial"/>
            </a:endParaRPr>
          </a:p>
        </p:txBody>
      </p:sp>
      <p:sp>
        <p:nvSpPr>
          <p:cNvPr id="201" name="Google Shape;201;p23"/>
          <p:cNvSpPr/>
          <p:nvPr/>
        </p:nvSpPr>
        <p:spPr>
          <a:xfrm>
            <a:off x="1440000" y="1440000"/>
            <a:ext cx="9539400" cy="4599600"/>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pic>
        <p:nvPicPr>
          <p:cNvPr id="202" name="Google Shape;202;p23"/>
          <p:cNvPicPr preferRelativeResize="0"/>
          <p:nvPr/>
        </p:nvPicPr>
        <p:blipFill rotWithShape="1">
          <a:blip r:embed="rId3">
            <a:alphaModFix/>
          </a:blip>
          <a:srcRect/>
          <a:stretch/>
        </p:blipFill>
        <p:spPr>
          <a:xfrm>
            <a:off x="11755440" y="5400"/>
            <a:ext cx="559800" cy="6851880"/>
          </a:xfrm>
          <a:prstGeom prst="rect">
            <a:avLst/>
          </a:prstGeom>
          <a:noFill/>
          <a:ln>
            <a:noFill/>
          </a:ln>
        </p:spPr>
      </p:pic>
      <p:sp>
        <p:nvSpPr>
          <p:cNvPr id="203" name="Google Shape;203;p23"/>
          <p:cNvSpPr/>
          <p:nvPr/>
        </p:nvSpPr>
        <p:spPr>
          <a:xfrm>
            <a:off x="3337857" y="281700"/>
            <a:ext cx="5007600" cy="714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IN" sz="3600" b="1" i="0" u="none" strike="noStrike" cap="none" dirty="0">
                <a:solidFill>
                  <a:srgbClr val="FF0000"/>
                </a:solidFill>
                <a:latin typeface="Century Gothic"/>
                <a:ea typeface="Century Gothic"/>
                <a:cs typeface="Century Gothic"/>
                <a:sym typeface="Century Gothic"/>
              </a:rPr>
              <a:t>Conclusion</a:t>
            </a:r>
            <a:endParaRPr lang="en-IN" sz="3600" dirty="0"/>
          </a:p>
        </p:txBody>
      </p:sp>
      <p:pic>
        <p:nvPicPr>
          <p:cNvPr id="204" name="Google Shape;204;p23" descr="A close up of a sign&#10;&#10;Description automatically generated"/>
          <p:cNvPicPr preferRelativeResize="0"/>
          <p:nvPr/>
        </p:nvPicPr>
        <p:blipFill rotWithShape="1">
          <a:blip r:embed="rId6">
            <a:alphaModFix/>
          </a:blip>
          <a:srcRect/>
          <a:stretch/>
        </p:blipFill>
        <p:spPr>
          <a:xfrm>
            <a:off x="550800" y="5649120"/>
            <a:ext cx="967320" cy="720720"/>
          </a:xfrm>
          <a:prstGeom prst="rect">
            <a:avLst/>
          </a:prstGeom>
          <a:noFill/>
          <a:ln>
            <a:noFill/>
          </a:ln>
        </p:spPr>
      </p:pic>
      <p:sp>
        <p:nvSpPr>
          <p:cNvPr id="205" name="Google Shape;205;p23"/>
          <p:cNvSpPr txBox="1"/>
          <p:nvPr/>
        </p:nvSpPr>
        <p:spPr>
          <a:xfrm>
            <a:off x="2055600" y="1694550"/>
            <a:ext cx="8080800" cy="28629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IN" sz="2000">
                <a:solidFill>
                  <a:schemeClr val="dk1"/>
                </a:solidFill>
                <a:latin typeface="Century"/>
                <a:ea typeface="Century"/>
                <a:cs typeface="Century"/>
                <a:sym typeface="Century"/>
              </a:rPr>
              <a:t>In conclusion, our deepfake detection approach successfully leveraged diverse neural network architectures, including a custom CNN model and a fine-tuned Xception pretrained model. This integration enabled robust detection of manipulated images and subtle anomalies indicative of deepfake content. By analyzing just one second of video at 10 frames per second, our method achieved an accuracy increase from 60% to 80.8% through strategic training techniques. Implemented using TensorFlow and Keras libraries, our approach provides valuable insights for future research and development in deepfake detection.</a:t>
            </a:r>
            <a:endParaRPr sz="2000" i="0" u="none" strike="noStrike" cap="none">
              <a:solidFill>
                <a:schemeClr val="dk1"/>
              </a:solidFill>
              <a:latin typeface="Century"/>
              <a:ea typeface="Century"/>
              <a:cs typeface="Century"/>
              <a:sym typeface="Century"/>
            </a:endParaRPr>
          </a:p>
        </p:txBody>
      </p:sp>
    </p:spTree>
  </p:cSld>
  <p:clrMapOvr>
    <a:masterClrMapping/>
  </p:clrMapOvr>
  <p:transition spd="med">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0" name="Google Shape;210;p24" descr="A close up of a sign&#10;&#10;Description automatically generated"/>
          <p:cNvPicPr preferRelativeResize="0"/>
          <p:nvPr/>
        </p:nvPicPr>
        <p:blipFill rotWithShape="1">
          <a:blip r:embed="rId3">
            <a:alphaModFix/>
          </a:blip>
          <a:srcRect/>
          <a:stretch/>
        </p:blipFill>
        <p:spPr>
          <a:xfrm>
            <a:off x="550800" y="5649120"/>
            <a:ext cx="967320" cy="720720"/>
          </a:xfrm>
          <a:prstGeom prst="rect">
            <a:avLst/>
          </a:prstGeom>
          <a:noFill/>
          <a:ln>
            <a:noFill/>
          </a:ln>
        </p:spPr>
      </p:pic>
      <p:pic>
        <p:nvPicPr>
          <p:cNvPr id="211" name="Google Shape;211;p24"/>
          <p:cNvPicPr preferRelativeResize="0"/>
          <p:nvPr/>
        </p:nvPicPr>
        <p:blipFill rotWithShape="1">
          <a:blip r:embed="rId4">
            <a:alphaModFix/>
          </a:blip>
          <a:srcRect/>
          <a:stretch/>
        </p:blipFill>
        <p:spPr>
          <a:xfrm rot="5400000">
            <a:off x="10833120" y="-896040"/>
            <a:ext cx="558000" cy="2337840"/>
          </a:xfrm>
          <a:prstGeom prst="rect">
            <a:avLst/>
          </a:prstGeom>
          <a:noFill/>
          <a:ln>
            <a:noFill/>
          </a:ln>
        </p:spPr>
      </p:pic>
      <p:pic>
        <p:nvPicPr>
          <p:cNvPr id="212" name="Google Shape;212;p24"/>
          <p:cNvPicPr preferRelativeResize="0"/>
          <p:nvPr/>
        </p:nvPicPr>
        <p:blipFill rotWithShape="1">
          <a:blip r:embed="rId5">
            <a:alphaModFix/>
          </a:blip>
          <a:srcRect/>
          <a:stretch/>
        </p:blipFill>
        <p:spPr>
          <a:xfrm>
            <a:off x="9394920" y="-6120"/>
            <a:ext cx="559800" cy="558000"/>
          </a:xfrm>
          <a:prstGeom prst="rect">
            <a:avLst/>
          </a:prstGeom>
          <a:noFill/>
          <a:ln>
            <a:noFill/>
          </a:ln>
        </p:spPr>
      </p:pic>
      <p:pic>
        <p:nvPicPr>
          <p:cNvPr id="213" name="Google Shape;213;p24" descr="A picture containing food, room, drawing&#10;&#10;Description automatically generated"/>
          <p:cNvPicPr preferRelativeResize="0"/>
          <p:nvPr/>
        </p:nvPicPr>
        <p:blipFill rotWithShape="1">
          <a:blip r:embed="rId6">
            <a:alphaModFix/>
          </a:blip>
          <a:srcRect/>
          <a:stretch/>
        </p:blipFill>
        <p:spPr>
          <a:xfrm>
            <a:off x="285840" y="101480"/>
            <a:ext cx="1037520" cy="1066320"/>
          </a:xfrm>
          <a:prstGeom prst="rect">
            <a:avLst/>
          </a:prstGeom>
          <a:noFill/>
          <a:ln>
            <a:noFill/>
          </a:ln>
        </p:spPr>
      </p:pic>
      <p:sp>
        <p:nvSpPr>
          <p:cNvPr id="214" name="Google Shape;214;p24"/>
          <p:cNvSpPr/>
          <p:nvPr/>
        </p:nvSpPr>
        <p:spPr>
          <a:xfrm>
            <a:off x="4038480" y="6356520"/>
            <a:ext cx="4113720" cy="36396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215" name="Google Shape;215;p24"/>
          <p:cNvSpPr/>
          <p:nvPr/>
        </p:nvSpPr>
        <p:spPr>
          <a:xfrm>
            <a:off x="86104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12</a:t>
            </a:fld>
            <a:endParaRPr sz="1200" b="0" i="0" u="none" strike="noStrike" cap="none">
              <a:solidFill>
                <a:schemeClr val="dk1"/>
              </a:solidFill>
              <a:latin typeface="Arial"/>
              <a:ea typeface="Arial"/>
              <a:cs typeface="Arial"/>
              <a:sym typeface="Arial"/>
            </a:endParaRPr>
          </a:p>
        </p:txBody>
      </p:sp>
      <p:sp>
        <p:nvSpPr>
          <p:cNvPr id="216" name="Google Shape;216;p24"/>
          <p:cNvSpPr/>
          <p:nvPr/>
        </p:nvSpPr>
        <p:spPr>
          <a:xfrm>
            <a:off x="1440000" y="1541600"/>
            <a:ext cx="9539280" cy="4035960"/>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pic>
        <p:nvPicPr>
          <p:cNvPr id="217" name="Google Shape;217;p24"/>
          <p:cNvPicPr preferRelativeResize="0"/>
          <p:nvPr/>
        </p:nvPicPr>
        <p:blipFill rotWithShape="1">
          <a:blip r:embed="rId4">
            <a:alphaModFix/>
          </a:blip>
          <a:srcRect/>
          <a:stretch/>
        </p:blipFill>
        <p:spPr>
          <a:xfrm>
            <a:off x="11755440" y="5400"/>
            <a:ext cx="559800" cy="6851880"/>
          </a:xfrm>
          <a:prstGeom prst="rect">
            <a:avLst/>
          </a:prstGeom>
          <a:noFill/>
          <a:ln>
            <a:noFill/>
          </a:ln>
        </p:spPr>
      </p:pic>
      <p:sp>
        <p:nvSpPr>
          <p:cNvPr id="218" name="Google Shape;218;p24"/>
          <p:cNvSpPr/>
          <p:nvPr/>
        </p:nvSpPr>
        <p:spPr>
          <a:xfrm>
            <a:off x="4606249" y="194760"/>
            <a:ext cx="7299911" cy="71424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IN" sz="3600" b="1" i="0" u="none" strike="noStrike" cap="none" dirty="0">
                <a:solidFill>
                  <a:srgbClr val="FF0000"/>
                </a:solidFill>
                <a:latin typeface="Century Gothic"/>
                <a:ea typeface="Century Gothic"/>
                <a:cs typeface="Century Gothic"/>
                <a:sym typeface="Century Gothic"/>
              </a:rPr>
              <a:t>References</a:t>
            </a:r>
            <a:endParaRPr dirty="0"/>
          </a:p>
        </p:txBody>
      </p:sp>
      <p:sp>
        <p:nvSpPr>
          <p:cNvPr id="219" name="Google Shape;219;p24"/>
          <p:cNvSpPr txBox="1"/>
          <p:nvPr/>
        </p:nvSpPr>
        <p:spPr>
          <a:xfrm>
            <a:off x="1036190" y="1849028"/>
            <a:ext cx="9405667" cy="646290"/>
          </a:xfrm>
          <a:prstGeom prst="rect">
            <a:avLst/>
          </a:prstGeom>
          <a:noFill/>
          <a:ln>
            <a:noFill/>
          </a:ln>
        </p:spPr>
        <p:txBody>
          <a:bodyPr spcFirstLastPara="1" wrap="square" lIns="91425" tIns="45700" rIns="91425" bIns="45700" anchor="t" anchorCtr="0">
            <a:spAutoFit/>
          </a:bodyPr>
          <a:lstStyle/>
          <a:p>
            <a:pPr marL="457200" marR="0" lvl="0" indent="-342900" algn="just" rtl="0">
              <a:lnSpc>
                <a:spcPct val="100000"/>
              </a:lnSpc>
              <a:spcBef>
                <a:spcPts val="0"/>
              </a:spcBef>
              <a:spcAft>
                <a:spcPts val="0"/>
              </a:spcAft>
              <a:buClr>
                <a:schemeClr val="dk1"/>
              </a:buClr>
              <a:buSzPts val="1800"/>
              <a:buFont typeface="Noto Sans Symbols"/>
              <a:buNone/>
            </a:pPr>
            <a:r>
              <a:rPr lang="en-US" sz="1800" dirty="0">
                <a:solidFill>
                  <a:schemeClr val="tx1"/>
                </a:solidFill>
              </a:rPr>
              <a:t>[1] </a:t>
            </a:r>
            <a:endParaRPr sz="1800" b="0" i="0" u="none" strike="noStrike" cap="none" dirty="0">
              <a:solidFill>
                <a:schemeClr val="tx1"/>
              </a:solidFill>
              <a:latin typeface="Arial"/>
              <a:ea typeface="Arial"/>
              <a:cs typeface="Arial"/>
              <a:sym typeface="Arial"/>
            </a:endParaRPr>
          </a:p>
          <a:p>
            <a:pPr marL="457200" marR="0" lvl="0" indent="-342900" algn="just" rtl="0">
              <a:lnSpc>
                <a:spcPct val="100000"/>
              </a:lnSpc>
              <a:spcBef>
                <a:spcPts val="0"/>
              </a:spcBef>
              <a:spcAft>
                <a:spcPts val="0"/>
              </a:spcAft>
              <a:buClr>
                <a:schemeClr val="dk1"/>
              </a:buClr>
              <a:buSzPts val="1800"/>
              <a:buFont typeface="Noto Sans Symbols"/>
              <a:buNone/>
            </a:pPr>
            <a:endParaRPr sz="1800" b="0" i="0" u="none" strike="noStrike" cap="none" dirty="0">
              <a:solidFill>
                <a:schemeClr val="lt1"/>
              </a:solidFill>
              <a:latin typeface="Arial"/>
              <a:ea typeface="Arial"/>
              <a:cs typeface="Arial"/>
              <a:sym typeface="Arial"/>
            </a:endParaRPr>
          </a:p>
        </p:txBody>
      </p:sp>
    </p:spTree>
  </p:cSld>
  <p:clrMapOvr>
    <a:masterClrMapping/>
  </p:clrMapOvr>
  <p:transition spd="med">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73" name="Google Shape;73;p14" descr="A close up of a sign&#10;&#10;Description automatically generated"/>
          <p:cNvPicPr preferRelativeResize="0"/>
          <p:nvPr/>
        </p:nvPicPr>
        <p:blipFill rotWithShape="1">
          <a:blip r:embed="rId3">
            <a:alphaModFix/>
          </a:blip>
          <a:srcRect/>
          <a:stretch/>
        </p:blipFill>
        <p:spPr>
          <a:xfrm>
            <a:off x="550800" y="5649120"/>
            <a:ext cx="967320" cy="720720"/>
          </a:xfrm>
          <a:prstGeom prst="rect">
            <a:avLst/>
          </a:prstGeom>
          <a:noFill/>
          <a:ln>
            <a:noFill/>
          </a:ln>
        </p:spPr>
      </p:pic>
      <p:pic>
        <p:nvPicPr>
          <p:cNvPr id="74" name="Google Shape;74;p14"/>
          <p:cNvPicPr preferRelativeResize="0"/>
          <p:nvPr/>
        </p:nvPicPr>
        <p:blipFill rotWithShape="1">
          <a:blip r:embed="rId4">
            <a:alphaModFix/>
          </a:blip>
          <a:srcRect/>
          <a:stretch/>
        </p:blipFill>
        <p:spPr>
          <a:xfrm rot="5400000">
            <a:off x="10833120" y="-896040"/>
            <a:ext cx="558000" cy="2337840"/>
          </a:xfrm>
          <a:prstGeom prst="rect">
            <a:avLst/>
          </a:prstGeom>
          <a:noFill/>
          <a:ln>
            <a:noFill/>
          </a:ln>
        </p:spPr>
      </p:pic>
      <p:pic>
        <p:nvPicPr>
          <p:cNvPr id="75" name="Google Shape;75;p14"/>
          <p:cNvPicPr preferRelativeResize="0"/>
          <p:nvPr/>
        </p:nvPicPr>
        <p:blipFill rotWithShape="1">
          <a:blip r:embed="rId5">
            <a:alphaModFix/>
          </a:blip>
          <a:srcRect/>
          <a:stretch/>
        </p:blipFill>
        <p:spPr>
          <a:xfrm>
            <a:off x="9394920" y="-6120"/>
            <a:ext cx="559800" cy="558000"/>
          </a:xfrm>
          <a:prstGeom prst="rect">
            <a:avLst/>
          </a:prstGeom>
          <a:noFill/>
          <a:ln>
            <a:noFill/>
          </a:ln>
        </p:spPr>
      </p:pic>
      <p:pic>
        <p:nvPicPr>
          <p:cNvPr id="76" name="Google Shape;76;p14" descr="A picture containing food, room, drawing&#10;&#10;Description automatically generated"/>
          <p:cNvPicPr preferRelativeResize="0"/>
          <p:nvPr/>
        </p:nvPicPr>
        <p:blipFill rotWithShape="1">
          <a:blip r:embed="rId6">
            <a:alphaModFix/>
          </a:blip>
          <a:srcRect/>
          <a:stretch/>
        </p:blipFill>
        <p:spPr>
          <a:xfrm>
            <a:off x="285840" y="152280"/>
            <a:ext cx="1037520" cy="1066320"/>
          </a:xfrm>
          <a:prstGeom prst="rect">
            <a:avLst/>
          </a:prstGeom>
          <a:noFill/>
          <a:ln>
            <a:noFill/>
          </a:ln>
        </p:spPr>
      </p:pic>
      <p:sp>
        <p:nvSpPr>
          <p:cNvPr id="77" name="Google Shape;77;p14"/>
          <p:cNvSpPr/>
          <p:nvPr/>
        </p:nvSpPr>
        <p:spPr>
          <a:xfrm>
            <a:off x="4038480" y="6356520"/>
            <a:ext cx="4113720" cy="36396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78" name="Google Shape;78;p14"/>
          <p:cNvSpPr/>
          <p:nvPr/>
        </p:nvSpPr>
        <p:spPr>
          <a:xfrm>
            <a:off x="86104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2</a:t>
            </a:fld>
            <a:endParaRPr sz="1200" b="0" i="0" u="none" strike="noStrike" cap="none">
              <a:solidFill>
                <a:schemeClr val="dk1"/>
              </a:solidFill>
              <a:latin typeface="Arial"/>
              <a:ea typeface="Arial"/>
              <a:cs typeface="Arial"/>
              <a:sym typeface="Arial"/>
            </a:endParaRPr>
          </a:p>
        </p:txBody>
      </p:sp>
      <p:sp>
        <p:nvSpPr>
          <p:cNvPr id="79" name="Google Shape;79;p14"/>
          <p:cNvSpPr/>
          <p:nvPr/>
        </p:nvSpPr>
        <p:spPr>
          <a:xfrm>
            <a:off x="1440000" y="1490800"/>
            <a:ext cx="9539280" cy="3959280"/>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sp>
        <p:nvSpPr>
          <p:cNvPr id="80" name="Google Shape;80;p14"/>
          <p:cNvSpPr txBox="1"/>
          <p:nvPr/>
        </p:nvSpPr>
        <p:spPr>
          <a:xfrm>
            <a:off x="1729075" y="1567000"/>
            <a:ext cx="8197500" cy="4094400"/>
          </a:xfrm>
          <a:prstGeom prst="rect">
            <a:avLst/>
          </a:prstGeom>
          <a:noFill/>
          <a:ln>
            <a:noFill/>
          </a:ln>
        </p:spPr>
        <p:txBody>
          <a:bodyPr spcFirstLastPara="1" wrap="square" lIns="91425" tIns="45700" rIns="91425" bIns="45700" anchor="t" anchorCtr="0">
            <a:spAutoFit/>
          </a:bodyPr>
          <a:lstStyle/>
          <a:p>
            <a:pPr marL="457200" marR="0" lvl="0" indent="-355600" algn="just" rtl="0">
              <a:lnSpc>
                <a:spcPct val="100000"/>
              </a:lnSpc>
              <a:spcBef>
                <a:spcPts val="0"/>
              </a:spcBef>
              <a:spcAft>
                <a:spcPts val="0"/>
              </a:spcAft>
              <a:buClr>
                <a:schemeClr val="dk1"/>
              </a:buClr>
              <a:buSzPts val="2000"/>
              <a:buFont typeface="Century"/>
              <a:buChar char="➢"/>
            </a:pPr>
            <a:r>
              <a:rPr lang="en-IN" sz="2000" i="0" u="none" strike="noStrike" cap="none">
                <a:solidFill>
                  <a:schemeClr val="dk1"/>
                </a:solidFill>
                <a:latin typeface="Century"/>
                <a:ea typeface="Century"/>
                <a:cs typeface="Century"/>
                <a:sym typeface="Century"/>
              </a:rPr>
              <a:t>Deep fake is a technique for human image synthesis based on artificial intelligence.</a:t>
            </a:r>
            <a:endParaRPr sz="2000">
              <a:solidFill>
                <a:schemeClr val="dk1"/>
              </a:solidFill>
              <a:latin typeface="Century"/>
              <a:ea typeface="Century"/>
              <a:cs typeface="Century"/>
              <a:sym typeface="Century"/>
            </a:endParaRPr>
          </a:p>
          <a:p>
            <a:pPr marL="457200" marR="0" lvl="0" indent="0" algn="just" rtl="0">
              <a:lnSpc>
                <a:spcPct val="100000"/>
              </a:lnSpc>
              <a:spcBef>
                <a:spcPts val="0"/>
              </a:spcBef>
              <a:spcAft>
                <a:spcPts val="0"/>
              </a:spcAft>
              <a:buNone/>
            </a:pPr>
            <a:endParaRPr sz="2000" i="0" u="none" strike="noStrike" cap="none">
              <a:solidFill>
                <a:schemeClr val="dk1"/>
              </a:solidFill>
              <a:latin typeface="Century"/>
              <a:ea typeface="Century"/>
              <a:cs typeface="Century"/>
              <a:sym typeface="Century"/>
            </a:endParaRPr>
          </a:p>
          <a:p>
            <a:pPr marL="457200" marR="0" lvl="0" indent="-355600" algn="just" rtl="0">
              <a:lnSpc>
                <a:spcPct val="100000"/>
              </a:lnSpc>
              <a:spcBef>
                <a:spcPts val="0"/>
              </a:spcBef>
              <a:spcAft>
                <a:spcPts val="0"/>
              </a:spcAft>
              <a:buClr>
                <a:schemeClr val="dk1"/>
              </a:buClr>
              <a:buSzPts val="2000"/>
              <a:buFont typeface="Century"/>
              <a:buChar char="➢"/>
            </a:pPr>
            <a:r>
              <a:rPr lang="en-IN" sz="2000" i="0" u="none" strike="noStrike" cap="none">
                <a:solidFill>
                  <a:schemeClr val="dk1"/>
                </a:solidFill>
                <a:latin typeface="Century"/>
                <a:ea typeface="Century"/>
                <a:cs typeface="Century"/>
                <a:sym typeface="Century"/>
              </a:rPr>
              <a:t>Deep fakes are created by </a:t>
            </a:r>
            <a:r>
              <a:rPr lang="en-IN" sz="2000">
                <a:solidFill>
                  <a:schemeClr val="dk1"/>
                </a:solidFill>
                <a:latin typeface="Century"/>
                <a:ea typeface="Century"/>
                <a:cs typeface="Century"/>
                <a:sym typeface="Century"/>
              </a:rPr>
              <a:t>combining</a:t>
            </a:r>
            <a:r>
              <a:rPr lang="en-IN" sz="2000" i="0" u="none" strike="noStrike" cap="none">
                <a:solidFill>
                  <a:schemeClr val="dk1"/>
                </a:solidFill>
                <a:latin typeface="Century"/>
                <a:ea typeface="Century"/>
                <a:cs typeface="Century"/>
                <a:sym typeface="Century"/>
              </a:rPr>
              <a:t> and superimposing existing images and videos onto source images or videos using a deep learning technique known as generative adversarial network.</a:t>
            </a:r>
            <a:endParaRPr sz="2000" i="0" u="none" strike="noStrike" cap="none">
              <a:solidFill>
                <a:schemeClr val="dk1"/>
              </a:solidFill>
              <a:latin typeface="Century"/>
              <a:ea typeface="Century"/>
              <a:cs typeface="Century"/>
              <a:sym typeface="Century"/>
            </a:endParaRPr>
          </a:p>
          <a:p>
            <a:pPr marL="457200" marR="0" lvl="0" indent="0" algn="just" rtl="0">
              <a:lnSpc>
                <a:spcPct val="100000"/>
              </a:lnSpc>
              <a:spcBef>
                <a:spcPts val="0"/>
              </a:spcBef>
              <a:spcAft>
                <a:spcPts val="0"/>
              </a:spcAft>
              <a:buNone/>
            </a:pPr>
            <a:endParaRPr sz="2000">
              <a:solidFill>
                <a:schemeClr val="dk1"/>
              </a:solidFill>
              <a:latin typeface="Century"/>
              <a:ea typeface="Century"/>
              <a:cs typeface="Century"/>
              <a:sym typeface="Century"/>
            </a:endParaRPr>
          </a:p>
          <a:p>
            <a:pPr marL="457200" lvl="0" indent="-355600" algn="just" rtl="0">
              <a:spcBef>
                <a:spcPts val="0"/>
              </a:spcBef>
              <a:spcAft>
                <a:spcPts val="0"/>
              </a:spcAft>
              <a:buClr>
                <a:schemeClr val="dk1"/>
              </a:buClr>
              <a:buSzPts val="2000"/>
              <a:buFont typeface="Century"/>
              <a:buChar char="➢"/>
            </a:pPr>
            <a:r>
              <a:rPr lang="en-IN" sz="2000">
                <a:solidFill>
                  <a:schemeClr val="dk1"/>
                </a:solidFill>
                <a:latin typeface="Century"/>
                <a:ea typeface="Century"/>
                <a:cs typeface="Century"/>
                <a:sym typeface="Century"/>
              </a:rPr>
              <a:t>Deep fake technology, powered by neural networks like GANs and Auto Encoders, has revolutionized human image synthesis.</a:t>
            </a:r>
            <a:endParaRPr sz="2000">
              <a:solidFill>
                <a:schemeClr val="dk1"/>
              </a:solidFill>
              <a:latin typeface="Century"/>
              <a:ea typeface="Century"/>
              <a:cs typeface="Century"/>
              <a:sym typeface="Century"/>
            </a:endParaRPr>
          </a:p>
          <a:p>
            <a:pPr marL="457200" lvl="0" indent="0" algn="just" rtl="0">
              <a:spcBef>
                <a:spcPts val="0"/>
              </a:spcBef>
              <a:spcAft>
                <a:spcPts val="0"/>
              </a:spcAft>
              <a:buNone/>
            </a:pPr>
            <a:endParaRPr sz="2000">
              <a:solidFill>
                <a:schemeClr val="dk1"/>
              </a:solidFill>
              <a:latin typeface="Century"/>
              <a:ea typeface="Century"/>
              <a:cs typeface="Century"/>
              <a:sym typeface="Century"/>
            </a:endParaRPr>
          </a:p>
          <a:p>
            <a:pPr marL="457200" lvl="0" indent="-355600" algn="just" rtl="0">
              <a:spcBef>
                <a:spcPts val="0"/>
              </a:spcBef>
              <a:spcAft>
                <a:spcPts val="0"/>
              </a:spcAft>
              <a:buClr>
                <a:schemeClr val="dk1"/>
              </a:buClr>
              <a:buSzPts val="2000"/>
              <a:buFont typeface="Century"/>
              <a:buChar char="➢"/>
            </a:pPr>
            <a:r>
              <a:rPr lang="en-IN" sz="2000">
                <a:solidFill>
                  <a:schemeClr val="dk1"/>
                </a:solidFill>
                <a:latin typeface="Century"/>
                <a:ea typeface="Century"/>
                <a:cs typeface="Century"/>
                <a:sym typeface="Century"/>
              </a:rPr>
              <a:t>These sophisticated tools craft incredibly realistic videos that challenge traditional visual detection methods.</a:t>
            </a:r>
            <a:endParaRPr sz="2000">
              <a:solidFill>
                <a:schemeClr val="dk1"/>
              </a:solidFill>
              <a:latin typeface="Century"/>
              <a:ea typeface="Century"/>
              <a:cs typeface="Century"/>
              <a:sym typeface="Century"/>
            </a:endParaRPr>
          </a:p>
          <a:p>
            <a:pPr marL="457200" marR="0" lvl="0" indent="0" algn="just" rtl="0">
              <a:lnSpc>
                <a:spcPct val="100000"/>
              </a:lnSpc>
              <a:spcBef>
                <a:spcPts val="0"/>
              </a:spcBef>
              <a:spcAft>
                <a:spcPts val="0"/>
              </a:spcAft>
              <a:buNone/>
            </a:pPr>
            <a:endParaRPr sz="2000" i="0" u="none" strike="noStrike" cap="none">
              <a:solidFill>
                <a:schemeClr val="dk1"/>
              </a:solidFill>
              <a:latin typeface="Century"/>
              <a:ea typeface="Century"/>
              <a:cs typeface="Century"/>
              <a:sym typeface="Century"/>
            </a:endParaRPr>
          </a:p>
        </p:txBody>
      </p:sp>
      <p:pic>
        <p:nvPicPr>
          <p:cNvPr id="81" name="Google Shape;81;p14"/>
          <p:cNvPicPr preferRelativeResize="0"/>
          <p:nvPr/>
        </p:nvPicPr>
        <p:blipFill rotWithShape="1">
          <a:blip r:embed="rId4">
            <a:alphaModFix/>
          </a:blip>
          <a:srcRect/>
          <a:stretch/>
        </p:blipFill>
        <p:spPr>
          <a:xfrm>
            <a:off x="11755440" y="5400"/>
            <a:ext cx="559800" cy="6851880"/>
          </a:xfrm>
          <a:prstGeom prst="rect">
            <a:avLst/>
          </a:prstGeom>
          <a:noFill/>
          <a:ln>
            <a:noFill/>
          </a:ln>
        </p:spPr>
      </p:pic>
      <p:sp>
        <p:nvSpPr>
          <p:cNvPr id="82" name="Google Shape;82;p14"/>
          <p:cNvSpPr txBox="1"/>
          <p:nvPr/>
        </p:nvSpPr>
        <p:spPr>
          <a:xfrm>
            <a:off x="2108316" y="551880"/>
            <a:ext cx="7286604" cy="634323"/>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chemeClr val="dk1"/>
              </a:buClr>
              <a:buSzPts val="6000"/>
              <a:buFont typeface="Calibri"/>
              <a:buNone/>
            </a:pPr>
            <a:r>
              <a:rPr lang="en-IN" sz="5400" b="1" i="0" u="none" strike="noStrike" cap="none">
                <a:solidFill>
                  <a:srgbClr val="FF0000"/>
                </a:solidFill>
                <a:latin typeface="Century"/>
                <a:ea typeface="Century"/>
                <a:cs typeface="Century"/>
                <a:sym typeface="Century"/>
              </a:rPr>
              <a:t>Introduction</a:t>
            </a:r>
            <a:endParaRPr sz="1400" i="0" u="none" strike="noStrike" cap="none">
              <a:solidFill>
                <a:srgbClr val="000000"/>
              </a:solidFill>
              <a:latin typeface="Century"/>
              <a:ea typeface="Century"/>
              <a:cs typeface="Century"/>
              <a:sym typeface="Century"/>
            </a:endParaRPr>
          </a:p>
        </p:txBody>
      </p:sp>
    </p:spTree>
  </p:cSld>
  <p:clrMapOvr>
    <a:masterClrMapping/>
  </p:clrMapOvr>
  <p:transition spd="med">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5"/>
          <p:cNvPicPr preferRelativeResize="0"/>
          <p:nvPr/>
        </p:nvPicPr>
        <p:blipFill rotWithShape="1">
          <a:blip r:embed="rId3">
            <a:alphaModFix/>
          </a:blip>
          <a:srcRect/>
          <a:stretch/>
        </p:blipFill>
        <p:spPr>
          <a:xfrm>
            <a:off x="11755080" y="5040"/>
            <a:ext cx="559800" cy="6851880"/>
          </a:xfrm>
          <a:prstGeom prst="rect">
            <a:avLst/>
          </a:prstGeom>
          <a:noFill/>
          <a:ln>
            <a:noFill/>
          </a:ln>
        </p:spPr>
      </p:pic>
      <p:pic>
        <p:nvPicPr>
          <p:cNvPr id="88" name="Google Shape;88;p15" descr="A close up of a sign&#10;&#10;Description automatically generated"/>
          <p:cNvPicPr preferRelativeResize="0"/>
          <p:nvPr/>
        </p:nvPicPr>
        <p:blipFill rotWithShape="1">
          <a:blip r:embed="rId4">
            <a:alphaModFix/>
          </a:blip>
          <a:srcRect/>
          <a:stretch/>
        </p:blipFill>
        <p:spPr>
          <a:xfrm>
            <a:off x="550800" y="5639040"/>
            <a:ext cx="967320" cy="720720"/>
          </a:xfrm>
          <a:prstGeom prst="rect">
            <a:avLst/>
          </a:prstGeom>
          <a:noFill/>
          <a:ln>
            <a:noFill/>
          </a:ln>
        </p:spPr>
      </p:pic>
      <p:pic>
        <p:nvPicPr>
          <p:cNvPr id="89" name="Google Shape;89;p15"/>
          <p:cNvPicPr preferRelativeResize="0"/>
          <p:nvPr/>
        </p:nvPicPr>
        <p:blipFill rotWithShape="1">
          <a:blip r:embed="rId3">
            <a:alphaModFix/>
          </a:blip>
          <a:srcRect/>
          <a:stretch/>
        </p:blipFill>
        <p:spPr>
          <a:xfrm rot="5400000">
            <a:off x="10819440" y="-896040"/>
            <a:ext cx="558000" cy="2337840"/>
          </a:xfrm>
          <a:prstGeom prst="rect">
            <a:avLst/>
          </a:prstGeom>
          <a:noFill/>
          <a:ln>
            <a:noFill/>
          </a:ln>
        </p:spPr>
      </p:pic>
      <p:pic>
        <p:nvPicPr>
          <p:cNvPr id="90" name="Google Shape;90;p15"/>
          <p:cNvPicPr preferRelativeResize="0"/>
          <p:nvPr/>
        </p:nvPicPr>
        <p:blipFill rotWithShape="1">
          <a:blip r:embed="rId5">
            <a:alphaModFix/>
          </a:blip>
          <a:srcRect/>
          <a:stretch/>
        </p:blipFill>
        <p:spPr>
          <a:xfrm>
            <a:off x="9376309" y="-6120"/>
            <a:ext cx="559800" cy="558000"/>
          </a:xfrm>
          <a:prstGeom prst="rect">
            <a:avLst/>
          </a:prstGeom>
          <a:noFill/>
          <a:ln>
            <a:noFill/>
          </a:ln>
        </p:spPr>
      </p:pic>
      <p:pic>
        <p:nvPicPr>
          <p:cNvPr id="91" name="Google Shape;91;p15" descr="A picture containing food, room, drawing&#10;&#10;Description automatically generated"/>
          <p:cNvPicPr preferRelativeResize="0"/>
          <p:nvPr/>
        </p:nvPicPr>
        <p:blipFill rotWithShape="1">
          <a:blip r:embed="rId6">
            <a:alphaModFix/>
          </a:blip>
          <a:srcRect/>
          <a:stretch/>
        </p:blipFill>
        <p:spPr>
          <a:xfrm>
            <a:off x="285840" y="152280"/>
            <a:ext cx="1037520" cy="1066320"/>
          </a:xfrm>
          <a:prstGeom prst="rect">
            <a:avLst/>
          </a:prstGeom>
          <a:noFill/>
          <a:ln>
            <a:noFill/>
          </a:ln>
        </p:spPr>
      </p:pic>
      <p:sp>
        <p:nvSpPr>
          <p:cNvPr id="92" name="Google Shape;92;p15"/>
          <p:cNvSpPr/>
          <p:nvPr/>
        </p:nvSpPr>
        <p:spPr>
          <a:xfrm>
            <a:off x="8380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9/15/2022</a:t>
            </a:r>
            <a:endParaRPr sz="1200" b="0" i="0" u="none" strike="noStrike" cap="none">
              <a:solidFill>
                <a:schemeClr val="dk1"/>
              </a:solidFill>
              <a:latin typeface="Arial"/>
              <a:ea typeface="Arial"/>
              <a:cs typeface="Arial"/>
              <a:sym typeface="Arial"/>
            </a:endParaRPr>
          </a:p>
        </p:txBody>
      </p:sp>
      <p:sp>
        <p:nvSpPr>
          <p:cNvPr id="93" name="Google Shape;93;p15"/>
          <p:cNvSpPr/>
          <p:nvPr/>
        </p:nvSpPr>
        <p:spPr>
          <a:xfrm>
            <a:off x="4038480" y="6356520"/>
            <a:ext cx="4113720" cy="36396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94" name="Google Shape;94;p15"/>
          <p:cNvSpPr/>
          <p:nvPr/>
        </p:nvSpPr>
        <p:spPr>
          <a:xfrm>
            <a:off x="86104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3</a:t>
            </a:fld>
            <a:endParaRPr sz="1200" b="0" i="0" u="none" strike="noStrike" cap="none">
              <a:solidFill>
                <a:schemeClr val="dk1"/>
              </a:solidFill>
              <a:latin typeface="Arial"/>
              <a:ea typeface="Arial"/>
              <a:cs typeface="Arial"/>
              <a:sym typeface="Arial"/>
            </a:endParaRPr>
          </a:p>
        </p:txBody>
      </p:sp>
      <p:sp>
        <p:nvSpPr>
          <p:cNvPr id="95" name="Google Shape;95;p15"/>
          <p:cNvSpPr txBox="1"/>
          <p:nvPr/>
        </p:nvSpPr>
        <p:spPr>
          <a:xfrm>
            <a:off x="3148920" y="364290"/>
            <a:ext cx="5779822" cy="642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100"/>
              <a:buFont typeface="Arial"/>
              <a:buNone/>
            </a:pPr>
            <a:r>
              <a:rPr lang="en-IN" sz="4000" b="1" i="0" u="none" strike="noStrike" cap="none">
                <a:solidFill>
                  <a:srgbClr val="FF0000"/>
                </a:solidFill>
                <a:latin typeface="Century Gothic"/>
                <a:ea typeface="Century Gothic"/>
                <a:cs typeface="Century Gothic"/>
                <a:sym typeface="Century Gothic"/>
              </a:rPr>
              <a:t>Problem Statement</a:t>
            </a:r>
            <a:endParaRPr/>
          </a:p>
        </p:txBody>
      </p:sp>
      <p:sp>
        <p:nvSpPr>
          <p:cNvPr id="96" name="Google Shape;96;p15"/>
          <p:cNvSpPr txBox="1"/>
          <p:nvPr/>
        </p:nvSpPr>
        <p:spPr>
          <a:xfrm>
            <a:off x="1600675" y="1490375"/>
            <a:ext cx="8653800" cy="409440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000"/>
              <a:buFont typeface="Noto Sans Symbols"/>
              <a:buChar char="⮚"/>
            </a:pPr>
            <a:r>
              <a:rPr lang="en-IN" sz="2000" b="1" i="0" u="none" strike="noStrike" cap="none">
                <a:solidFill>
                  <a:schemeClr val="dk1"/>
                </a:solidFill>
                <a:latin typeface="Century"/>
                <a:ea typeface="Century"/>
                <a:cs typeface="Century"/>
                <a:sym typeface="Century"/>
              </a:rPr>
              <a:t>Evolution of Digital Manipulation:</a:t>
            </a:r>
            <a:r>
              <a:rPr lang="en-IN" sz="2000" i="0" u="none" strike="noStrike" cap="none">
                <a:solidFill>
                  <a:schemeClr val="dk1"/>
                </a:solidFill>
                <a:latin typeface="Century"/>
                <a:ea typeface="Century"/>
                <a:cs typeface="Century"/>
                <a:sym typeface="Century"/>
              </a:rPr>
              <a:t> Historical progression to realistic deep fakes via advanced AI.</a:t>
            </a:r>
            <a:endParaRPr>
              <a:latin typeface="Century"/>
              <a:ea typeface="Century"/>
              <a:cs typeface="Century"/>
              <a:sym typeface="Century"/>
            </a:endParaRPr>
          </a:p>
          <a:p>
            <a:pPr marL="342900" marR="0" lvl="0" indent="-215900" algn="l" rtl="0">
              <a:lnSpc>
                <a:spcPct val="100000"/>
              </a:lnSpc>
              <a:spcBef>
                <a:spcPts val="0"/>
              </a:spcBef>
              <a:spcAft>
                <a:spcPts val="0"/>
              </a:spcAft>
              <a:buClr>
                <a:srgbClr val="000000"/>
              </a:buClr>
              <a:buSzPts val="2000"/>
              <a:buFont typeface="Noto Sans Symbols"/>
              <a:buNone/>
            </a:pPr>
            <a:endParaRPr sz="2000" i="0" u="none" strike="noStrike" cap="none">
              <a:solidFill>
                <a:schemeClr val="dk1"/>
              </a:solidFill>
              <a:latin typeface="Century"/>
              <a:ea typeface="Century"/>
              <a:cs typeface="Century"/>
              <a:sym typeface="Century"/>
            </a:endParaRPr>
          </a:p>
          <a:p>
            <a:pPr marL="342900" marR="0" lvl="0" indent="-342900" algn="l" rtl="0">
              <a:lnSpc>
                <a:spcPct val="100000"/>
              </a:lnSpc>
              <a:spcBef>
                <a:spcPts val="0"/>
              </a:spcBef>
              <a:spcAft>
                <a:spcPts val="0"/>
              </a:spcAft>
              <a:buClr>
                <a:srgbClr val="000000"/>
              </a:buClr>
              <a:buSzPts val="2000"/>
              <a:buFont typeface="Noto Sans Symbols"/>
              <a:buChar char="⮚"/>
            </a:pPr>
            <a:r>
              <a:rPr lang="en-IN" sz="2000" b="1" i="0" u="none" strike="noStrike" cap="none">
                <a:solidFill>
                  <a:schemeClr val="dk1"/>
                </a:solidFill>
                <a:latin typeface="Century"/>
                <a:ea typeface="Century"/>
                <a:cs typeface="Century"/>
                <a:sym typeface="Century"/>
              </a:rPr>
              <a:t>Challenges in Detection:</a:t>
            </a:r>
            <a:r>
              <a:rPr lang="en-IN" sz="2000" i="0" u="none" strike="noStrike" cap="none">
                <a:solidFill>
                  <a:schemeClr val="dk1"/>
                </a:solidFill>
                <a:latin typeface="Century"/>
                <a:ea typeface="Century"/>
                <a:cs typeface="Century"/>
                <a:sym typeface="Century"/>
              </a:rPr>
              <a:t> Difficulty in spotting deep fakes, leading to harmful consequences.</a:t>
            </a:r>
            <a:endParaRPr>
              <a:latin typeface="Century"/>
              <a:ea typeface="Century"/>
              <a:cs typeface="Century"/>
              <a:sym typeface="Century"/>
            </a:endParaRPr>
          </a:p>
          <a:p>
            <a:pPr marL="342900" marR="0" lvl="0" indent="-215900" algn="l" rtl="0">
              <a:lnSpc>
                <a:spcPct val="100000"/>
              </a:lnSpc>
              <a:spcBef>
                <a:spcPts val="0"/>
              </a:spcBef>
              <a:spcAft>
                <a:spcPts val="0"/>
              </a:spcAft>
              <a:buClr>
                <a:srgbClr val="000000"/>
              </a:buClr>
              <a:buSzPts val="2000"/>
              <a:buFont typeface="Noto Sans Symbols"/>
              <a:buNone/>
            </a:pPr>
            <a:endParaRPr sz="2000" i="0" u="none" strike="noStrike" cap="none">
              <a:solidFill>
                <a:schemeClr val="dk1"/>
              </a:solidFill>
              <a:latin typeface="Century"/>
              <a:ea typeface="Century"/>
              <a:cs typeface="Century"/>
              <a:sym typeface="Century"/>
            </a:endParaRPr>
          </a:p>
          <a:p>
            <a:pPr marL="342900" marR="0" lvl="0" indent="-342900" algn="l" rtl="0">
              <a:lnSpc>
                <a:spcPct val="100000"/>
              </a:lnSpc>
              <a:spcBef>
                <a:spcPts val="0"/>
              </a:spcBef>
              <a:spcAft>
                <a:spcPts val="0"/>
              </a:spcAft>
              <a:buClr>
                <a:srgbClr val="000000"/>
              </a:buClr>
              <a:buSzPts val="2000"/>
              <a:buFont typeface="Noto Sans Symbols"/>
              <a:buChar char="⮚"/>
            </a:pPr>
            <a:r>
              <a:rPr lang="en-IN" sz="2000" b="1" i="0" u="none" strike="noStrike" cap="none">
                <a:solidFill>
                  <a:schemeClr val="dk1"/>
                </a:solidFill>
                <a:latin typeface="Century"/>
                <a:ea typeface="Century"/>
                <a:cs typeface="Century"/>
                <a:sym typeface="Century"/>
              </a:rPr>
              <a:t>Urgency for Detection Tools:</a:t>
            </a:r>
            <a:r>
              <a:rPr lang="en-IN" sz="2000" i="0" u="none" strike="noStrike" cap="none">
                <a:solidFill>
                  <a:schemeClr val="dk1"/>
                </a:solidFill>
                <a:latin typeface="Century"/>
                <a:ea typeface="Century"/>
                <a:cs typeface="Century"/>
                <a:sym typeface="Century"/>
              </a:rPr>
              <a:t> Need for robust detection to curb misuse in politics, media, and personal privacy.</a:t>
            </a:r>
            <a:endParaRPr>
              <a:latin typeface="Century"/>
              <a:ea typeface="Century"/>
              <a:cs typeface="Century"/>
              <a:sym typeface="Century"/>
            </a:endParaRPr>
          </a:p>
          <a:p>
            <a:pPr marL="342900" marR="0" lvl="0" indent="-215900" algn="l" rtl="0">
              <a:lnSpc>
                <a:spcPct val="100000"/>
              </a:lnSpc>
              <a:spcBef>
                <a:spcPts val="0"/>
              </a:spcBef>
              <a:spcAft>
                <a:spcPts val="0"/>
              </a:spcAft>
              <a:buClr>
                <a:srgbClr val="000000"/>
              </a:buClr>
              <a:buSzPts val="2000"/>
              <a:buFont typeface="Noto Sans Symbols"/>
              <a:buNone/>
            </a:pPr>
            <a:endParaRPr sz="2000" i="0" u="none" strike="noStrike" cap="none">
              <a:solidFill>
                <a:schemeClr val="dk1"/>
              </a:solidFill>
              <a:latin typeface="Century"/>
              <a:ea typeface="Century"/>
              <a:cs typeface="Century"/>
              <a:sym typeface="Century"/>
            </a:endParaRPr>
          </a:p>
          <a:p>
            <a:pPr marL="342900" marR="0" lvl="0" indent="-342900" algn="l" rtl="0">
              <a:lnSpc>
                <a:spcPct val="100000"/>
              </a:lnSpc>
              <a:spcBef>
                <a:spcPts val="0"/>
              </a:spcBef>
              <a:spcAft>
                <a:spcPts val="0"/>
              </a:spcAft>
              <a:buClr>
                <a:srgbClr val="000000"/>
              </a:buClr>
              <a:buSzPts val="2000"/>
              <a:buFont typeface="Noto Sans Symbols"/>
              <a:buChar char="⮚"/>
            </a:pPr>
            <a:r>
              <a:rPr lang="en-IN" sz="2000" b="1" i="0" u="none" strike="noStrike" cap="none">
                <a:solidFill>
                  <a:schemeClr val="dk1"/>
                </a:solidFill>
                <a:latin typeface="Century"/>
                <a:ea typeface="Century"/>
                <a:cs typeface="Century"/>
                <a:sym typeface="Century"/>
              </a:rPr>
              <a:t>Deep Fake Impact:   </a:t>
            </a:r>
            <a:r>
              <a:rPr lang="en-IN" sz="2000" i="0" u="none" strike="noStrike" cap="none">
                <a:solidFill>
                  <a:schemeClr val="dk1"/>
                </a:solidFill>
                <a:latin typeface="Century"/>
                <a:ea typeface="Century"/>
                <a:cs typeface="Century"/>
                <a:sym typeface="Century"/>
              </a:rPr>
              <a:t>Discuss the widespread impact of deep fakes on politics, media credibility, and personal privacy, necessitating robust detection solutions.</a:t>
            </a:r>
            <a:endParaRPr sz="2800" i="0" u="none" strike="noStrike" cap="none">
              <a:solidFill>
                <a:srgbClr val="ECECEC"/>
              </a:solidFill>
              <a:latin typeface="Century"/>
              <a:ea typeface="Century"/>
              <a:cs typeface="Century"/>
              <a:sym typeface="Century"/>
            </a:endParaRPr>
          </a:p>
          <a:p>
            <a:pPr marL="342900" marR="0" lvl="0" indent="-215900" algn="l" rtl="0">
              <a:lnSpc>
                <a:spcPct val="100000"/>
              </a:lnSpc>
              <a:spcBef>
                <a:spcPts val="0"/>
              </a:spcBef>
              <a:spcAft>
                <a:spcPts val="0"/>
              </a:spcAft>
              <a:buClr>
                <a:srgbClr val="000000"/>
              </a:buClr>
              <a:buSzPts val="2000"/>
              <a:buFont typeface="Noto Sans Symbols"/>
              <a:buNone/>
            </a:pPr>
            <a:endParaRPr sz="2000" i="0" u="none" strike="noStrike" cap="none">
              <a:solidFill>
                <a:schemeClr val="dk1"/>
              </a:solidFill>
              <a:latin typeface="Century"/>
              <a:ea typeface="Century"/>
              <a:cs typeface="Century"/>
              <a:sym typeface="Century"/>
            </a:endParaRPr>
          </a:p>
        </p:txBody>
      </p:sp>
    </p:spTree>
  </p:cSld>
  <p:clrMapOvr>
    <a:masterClrMapping/>
  </p:clrMapOvr>
  <p:transition spd="med">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16" descr="A close up of a sign&#10;&#10;Description automatically generated"/>
          <p:cNvPicPr preferRelativeResize="0"/>
          <p:nvPr/>
        </p:nvPicPr>
        <p:blipFill rotWithShape="1">
          <a:blip r:embed="rId3">
            <a:alphaModFix/>
          </a:blip>
          <a:srcRect/>
          <a:stretch/>
        </p:blipFill>
        <p:spPr>
          <a:xfrm>
            <a:off x="550800" y="5649120"/>
            <a:ext cx="967320" cy="720720"/>
          </a:xfrm>
          <a:prstGeom prst="rect">
            <a:avLst/>
          </a:prstGeom>
          <a:noFill/>
          <a:ln>
            <a:noFill/>
          </a:ln>
        </p:spPr>
      </p:pic>
      <p:pic>
        <p:nvPicPr>
          <p:cNvPr id="102" name="Google Shape;102;p16"/>
          <p:cNvPicPr preferRelativeResize="0"/>
          <p:nvPr/>
        </p:nvPicPr>
        <p:blipFill rotWithShape="1">
          <a:blip r:embed="rId4">
            <a:alphaModFix/>
          </a:blip>
          <a:srcRect/>
          <a:stretch/>
        </p:blipFill>
        <p:spPr>
          <a:xfrm rot="5400000">
            <a:off x="10833120" y="-896040"/>
            <a:ext cx="558000" cy="2337840"/>
          </a:xfrm>
          <a:prstGeom prst="rect">
            <a:avLst/>
          </a:prstGeom>
          <a:noFill/>
          <a:ln>
            <a:noFill/>
          </a:ln>
        </p:spPr>
      </p:pic>
      <p:pic>
        <p:nvPicPr>
          <p:cNvPr id="103" name="Google Shape;103;p16"/>
          <p:cNvPicPr preferRelativeResize="0"/>
          <p:nvPr/>
        </p:nvPicPr>
        <p:blipFill rotWithShape="1">
          <a:blip r:embed="rId5">
            <a:alphaModFix/>
          </a:blip>
          <a:srcRect/>
          <a:stretch/>
        </p:blipFill>
        <p:spPr>
          <a:xfrm>
            <a:off x="9394920" y="-6120"/>
            <a:ext cx="559800" cy="558001"/>
          </a:xfrm>
          <a:prstGeom prst="rect">
            <a:avLst/>
          </a:prstGeom>
          <a:noFill/>
          <a:ln>
            <a:noFill/>
          </a:ln>
        </p:spPr>
      </p:pic>
      <p:pic>
        <p:nvPicPr>
          <p:cNvPr id="104" name="Google Shape;104;p16" descr="A picture containing food, room, drawing&#10;&#10;Description automatically generated"/>
          <p:cNvPicPr preferRelativeResize="0"/>
          <p:nvPr/>
        </p:nvPicPr>
        <p:blipFill rotWithShape="1">
          <a:blip r:embed="rId6">
            <a:alphaModFix/>
          </a:blip>
          <a:srcRect/>
          <a:stretch/>
        </p:blipFill>
        <p:spPr>
          <a:xfrm>
            <a:off x="285840" y="119064"/>
            <a:ext cx="1037520" cy="1066320"/>
          </a:xfrm>
          <a:prstGeom prst="rect">
            <a:avLst/>
          </a:prstGeom>
          <a:noFill/>
          <a:ln>
            <a:noFill/>
          </a:ln>
        </p:spPr>
      </p:pic>
      <p:sp>
        <p:nvSpPr>
          <p:cNvPr id="105" name="Google Shape;105;p16"/>
          <p:cNvSpPr/>
          <p:nvPr/>
        </p:nvSpPr>
        <p:spPr>
          <a:xfrm>
            <a:off x="3979068" y="6625195"/>
            <a:ext cx="4113600" cy="36390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pic>
        <p:nvPicPr>
          <p:cNvPr id="106" name="Google Shape;106;p16"/>
          <p:cNvPicPr preferRelativeResize="0"/>
          <p:nvPr/>
        </p:nvPicPr>
        <p:blipFill rotWithShape="1">
          <a:blip r:embed="rId4">
            <a:alphaModFix/>
          </a:blip>
          <a:srcRect/>
          <a:stretch/>
        </p:blipFill>
        <p:spPr>
          <a:xfrm>
            <a:off x="11755440" y="5400"/>
            <a:ext cx="559800" cy="6851880"/>
          </a:xfrm>
          <a:prstGeom prst="rect">
            <a:avLst/>
          </a:prstGeom>
          <a:noFill/>
          <a:ln>
            <a:noFill/>
          </a:ln>
        </p:spPr>
      </p:pic>
      <p:sp>
        <p:nvSpPr>
          <p:cNvPr id="107" name="Google Shape;107;p16"/>
          <p:cNvSpPr/>
          <p:nvPr/>
        </p:nvSpPr>
        <p:spPr>
          <a:xfrm>
            <a:off x="3337850" y="119075"/>
            <a:ext cx="4880400" cy="5580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IN" sz="3600" b="1">
                <a:solidFill>
                  <a:srgbClr val="FF0000"/>
                </a:solidFill>
                <a:latin typeface="Century"/>
                <a:ea typeface="Century"/>
                <a:cs typeface="Century"/>
                <a:sym typeface="Century"/>
              </a:rPr>
              <a:t>Literature Review</a:t>
            </a:r>
            <a:endParaRPr>
              <a:latin typeface="Century"/>
              <a:ea typeface="Century"/>
              <a:cs typeface="Century"/>
              <a:sym typeface="Century"/>
            </a:endParaRPr>
          </a:p>
        </p:txBody>
      </p:sp>
      <p:graphicFrame>
        <p:nvGraphicFramePr>
          <p:cNvPr id="108" name="Google Shape;108;p16"/>
          <p:cNvGraphicFramePr/>
          <p:nvPr>
            <p:extLst>
              <p:ext uri="{D42A27DB-BD31-4B8C-83A1-F6EECF244321}">
                <p14:modId xmlns:p14="http://schemas.microsoft.com/office/powerpoint/2010/main" val="3279855730"/>
              </p:ext>
            </p:extLst>
          </p:nvPr>
        </p:nvGraphicFramePr>
        <p:xfrm>
          <a:off x="1986815" y="723550"/>
          <a:ext cx="7582469" cy="6015375"/>
        </p:xfrm>
        <a:graphic>
          <a:graphicData uri="http://schemas.openxmlformats.org/drawingml/2006/table">
            <a:tbl>
              <a:tblPr>
                <a:noFill/>
                <a:tableStyleId>{B5A26E2C-8D4A-4194-AD1E-439F7E16F278}</a:tableStyleId>
              </a:tblPr>
              <a:tblGrid>
                <a:gridCol w="546747">
                  <a:extLst>
                    <a:ext uri="{9D8B030D-6E8A-4147-A177-3AD203B41FA5}">
                      <a16:colId xmlns:a16="http://schemas.microsoft.com/office/drawing/2014/main" val="20000"/>
                    </a:ext>
                  </a:extLst>
                </a:gridCol>
                <a:gridCol w="1172656">
                  <a:extLst>
                    <a:ext uri="{9D8B030D-6E8A-4147-A177-3AD203B41FA5}">
                      <a16:colId xmlns:a16="http://schemas.microsoft.com/office/drawing/2014/main" val="20001"/>
                    </a:ext>
                  </a:extLst>
                </a:gridCol>
                <a:gridCol w="2825520">
                  <a:extLst>
                    <a:ext uri="{9D8B030D-6E8A-4147-A177-3AD203B41FA5}">
                      <a16:colId xmlns:a16="http://schemas.microsoft.com/office/drawing/2014/main" val="20002"/>
                    </a:ext>
                  </a:extLst>
                </a:gridCol>
                <a:gridCol w="1602300">
                  <a:extLst>
                    <a:ext uri="{9D8B030D-6E8A-4147-A177-3AD203B41FA5}">
                      <a16:colId xmlns:a16="http://schemas.microsoft.com/office/drawing/2014/main" val="20003"/>
                    </a:ext>
                  </a:extLst>
                </a:gridCol>
                <a:gridCol w="1435246">
                  <a:extLst>
                    <a:ext uri="{9D8B030D-6E8A-4147-A177-3AD203B41FA5}">
                      <a16:colId xmlns:a16="http://schemas.microsoft.com/office/drawing/2014/main" val="20004"/>
                    </a:ext>
                  </a:extLst>
                </a:gridCol>
              </a:tblGrid>
              <a:tr h="718967">
                <a:tc>
                  <a:txBody>
                    <a:bodyPr/>
                    <a:lstStyle/>
                    <a:p>
                      <a:pPr marL="0" lvl="0" indent="0" algn="ctr" rtl="0">
                        <a:spcBef>
                          <a:spcPts val="0"/>
                        </a:spcBef>
                        <a:spcAft>
                          <a:spcPts val="0"/>
                        </a:spcAft>
                        <a:buNone/>
                      </a:pPr>
                      <a:r>
                        <a:rPr lang="en-IN" sz="1500" b="1">
                          <a:solidFill>
                            <a:srgbClr val="374151"/>
                          </a:solidFill>
                          <a:latin typeface="Century"/>
                          <a:ea typeface="Century"/>
                          <a:cs typeface="Century"/>
                          <a:sym typeface="Century"/>
                        </a:rPr>
                        <a:t>Sr.  </a:t>
                      </a:r>
                      <a:endParaRPr sz="1500" b="1">
                        <a:solidFill>
                          <a:srgbClr val="374151"/>
                        </a:solidFill>
                        <a:latin typeface="Century"/>
                        <a:ea typeface="Century"/>
                        <a:cs typeface="Century"/>
                        <a:sym typeface="Century"/>
                      </a:endParaRPr>
                    </a:p>
                    <a:p>
                      <a:pPr marL="0" lvl="0" indent="0" algn="ctr" rtl="0">
                        <a:spcBef>
                          <a:spcPts val="0"/>
                        </a:spcBef>
                        <a:spcAft>
                          <a:spcPts val="0"/>
                        </a:spcAft>
                        <a:buNone/>
                      </a:pPr>
                      <a:r>
                        <a:rPr lang="en-IN" sz="1500" b="1">
                          <a:solidFill>
                            <a:srgbClr val="374151"/>
                          </a:solidFill>
                          <a:latin typeface="Century"/>
                          <a:ea typeface="Century"/>
                          <a:cs typeface="Century"/>
                          <a:sym typeface="Century"/>
                        </a:rPr>
                        <a:t>No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98162" marR="53721" lvl="0" indent="0" algn="ctr" rtl="0">
                        <a:lnSpc>
                          <a:spcPct val="96347"/>
                        </a:lnSpc>
                        <a:spcBef>
                          <a:spcPts val="0"/>
                        </a:spcBef>
                        <a:spcAft>
                          <a:spcPts val="0"/>
                        </a:spcAft>
                        <a:buNone/>
                      </a:pPr>
                      <a:r>
                        <a:rPr lang="en-IN" sz="1500" b="1">
                          <a:solidFill>
                            <a:srgbClr val="374151"/>
                          </a:solidFill>
                          <a:latin typeface="Century"/>
                          <a:ea typeface="Century"/>
                          <a:cs typeface="Century"/>
                          <a:sym typeface="Century"/>
                        </a:rPr>
                        <a:t>Reference  of paper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IN" sz="1500" b="1">
                          <a:solidFill>
                            <a:srgbClr val="374151"/>
                          </a:solidFill>
                          <a:latin typeface="Century"/>
                          <a:ea typeface="Century"/>
                          <a:cs typeface="Century"/>
                          <a:sym typeface="Century"/>
                        </a:rPr>
                        <a:t>Dataset in use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IN" sz="1500" b="1">
                          <a:solidFill>
                            <a:srgbClr val="374151"/>
                          </a:solidFill>
                          <a:latin typeface="Century"/>
                          <a:ea typeface="Century"/>
                          <a:cs typeface="Century"/>
                          <a:sym typeface="Century"/>
                        </a:rPr>
                        <a:t>Methods used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IN" sz="1500" b="1">
                          <a:solidFill>
                            <a:srgbClr val="374151"/>
                          </a:solidFill>
                          <a:latin typeface="Century"/>
                          <a:ea typeface="Century"/>
                          <a:cs typeface="Century"/>
                          <a:sym typeface="Century"/>
                        </a:rPr>
                        <a:t>Accuracy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2076497">
                <a:tc>
                  <a:txBody>
                    <a:bodyPr/>
                    <a:lstStyle/>
                    <a:p>
                      <a:pPr marL="0" marR="149733" lvl="0" indent="0" algn="r" rtl="0">
                        <a:spcBef>
                          <a:spcPts val="0"/>
                        </a:spcBef>
                        <a:spcAft>
                          <a:spcPts val="0"/>
                        </a:spcAft>
                        <a:buNone/>
                      </a:pPr>
                      <a:r>
                        <a:rPr lang="en-IN" sz="1500" b="1">
                          <a:solidFill>
                            <a:srgbClr val="374151"/>
                          </a:solidFill>
                          <a:latin typeface="Century"/>
                          <a:ea typeface="Century"/>
                          <a:cs typeface="Century"/>
                          <a:sym typeface="Century"/>
                        </a:rPr>
                        <a:t>1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8950" lvl="0" indent="0" algn="l" rtl="0">
                        <a:spcBef>
                          <a:spcPts val="0"/>
                        </a:spcBef>
                        <a:spcAft>
                          <a:spcPts val="0"/>
                        </a:spcAft>
                        <a:buNone/>
                      </a:pPr>
                      <a:r>
                        <a:rPr lang="en-IN" sz="1500" b="1">
                          <a:solidFill>
                            <a:srgbClr val="374151"/>
                          </a:solidFill>
                          <a:latin typeface="Century"/>
                          <a:ea typeface="Century"/>
                          <a:cs typeface="Century"/>
                          <a:sym typeface="Century"/>
                        </a:rPr>
                        <a:t>[6]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2252" lvl="0" indent="0" algn="l" rtl="0">
                        <a:spcBef>
                          <a:spcPts val="0"/>
                        </a:spcBef>
                        <a:spcAft>
                          <a:spcPts val="0"/>
                        </a:spcAft>
                        <a:buNone/>
                      </a:pPr>
                      <a:r>
                        <a:rPr lang="en-IN" sz="1500" b="1" dirty="0">
                          <a:solidFill>
                            <a:srgbClr val="374151"/>
                          </a:solidFill>
                          <a:latin typeface="Century"/>
                          <a:ea typeface="Century"/>
                          <a:cs typeface="Century"/>
                          <a:sym typeface="Century"/>
                        </a:rPr>
                        <a:t>HOHA dataset </a:t>
                      </a:r>
                      <a:endParaRPr sz="1500" b="1" dirty="0">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68520" marR="111630" lvl="0" indent="16385" algn="l" rtl="0">
                        <a:lnSpc>
                          <a:spcPct val="96347"/>
                        </a:lnSpc>
                        <a:spcBef>
                          <a:spcPts val="0"/>
                        </a:spcBef>
                        <a:spcAft>
                          <a:spcPts val="0"/>
                        </a:spcAft>
                        <a:buNone/>
                      </a:pPr>
                      <a:r>
                        <a:rPr lang="en-IN" sz="1500" b="1">
                          <a:solidFill>
                            <a:srgbClr val="374151"/>
                          </a:solidFill>
                          <a:latin typeface="Century"/>
                          <a:ea typeface="Century"/>
                          <a:cs typeface="Century"/>
                          <a:sym typeface="Century"/>
                        </a:rPr>
                        <a:t>1.CNN (Convolution  Neural Networks).  2.LSTM (Long  </a:t>
                      </a:r>
                      <a:endParaRPr sz="1500" b="1">
                        <a:solidFill>
                          <a:srgbClr val="374151"/>
                        </a:solidFill>
                        <a:latin typeface="Century"/>
                        <a:ea typeface="Century"/>
                        <a:cs typeface="Century"/>
                        <a:sym typeface="Century"/>
                      </a:endParaRPr>
                    </a:p>
                    <a:p>
                      <a:pPr marL="0" lvl="0" indent="0" algn="ctr" rtl="0">
                        <a:spcBef>
                          <a:spcPts val="26"/>
                        </a:spcBef>
                        <a:spcAft>
                          <a:spcPts val="0"/>
                        </a:spcAft>
                        <a:buNone/>
                      </a:pPr>
                      <a:r>
                        <a:rPr lang="en-IN" sz="1500" b="1">
                          <a:solidFill>
                            <a:srgbClr val="374151"/>
                          </a:solidFill>
                          <a:latin typeface="Century"/>
                          <a:ea typeface="Century"/>
                          <a:cs typeface="Century"/>
                          <a:sym typeface="Century"/>
                        </a:rPr>
                        <a:t>Short-Term Memory).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1231" marR="113163" lvl="0" indent="1897" algn="l" rtl="0">
                        <a:lnSpc>
                          <a:spcPct val="96347"/>
                        </a:lnSpc>
                        <a:spcBef>
                          <a:spcPts val="0"/>
                        </a:spcBef>
                        <a:spcAft>
                          <a:spcPts val="0"/>
                        </a:spcAft>
                        <a:buNone/>
                      </a:pPr>
                      <a:r>
                        <a:rPr lang="en-IN" sz="1500" b="1">
                          <a:solidFill>
                            <a:srgbClr val="374151"/>
                          </a:solidFill>
                          <a:latin typeface="Century"/>
                          <a:ea typeface="Century"/>
                          <a:cs typeface="Century"/>
                          <a:sym typeface="Century"/>
                        </a:rPr>
                        <a:t>Conv-LSTM(with  20 frames) 96.7%,  </a:t>
                      </a:r>
                      <a:endParaRPr sz="1500" b="1">
                        <a:solidFill>
                          <a:srgbClr val="374151"/>
                        </a:solidFill>
                        <a:latin typeface="Century"/>
                        <a:ea typeface="Century"/>
                        <a:cs typeface="Century"/>
                        <a:sym typeface="Century"/>
                      </a:endParaRPr>
                    </a:p>
                    <a:p>
                      <a:pPr marL="70599" marR="128403" lvl="0" indent="2529" algn="l" rtl="0">
                        <a:lnSpc>
                          <a:spcPct val="96347"/>
                        </a:lnSpc>
                        <a:spcBef>
                          <a:spcPts val="1178"/>
                        </a:spcBef>
                        <a:spcAft>
                          <a:spcPts val="0"/>
                        </a:spcAft>
                        <a:buNone/>
                      </a:pPr>
                      <a:r>
                        <a:rPr lang="en-IN" sz="1500" b="1">
                          <a:solidFill>
                            <a:srgbClr val="374151"/>
                          </a:solidFill>
                          <a:latin typeface="Century"/>
                          <a:ea typeface="Century"/>
                          <a:cs typeface="Century"/>
                          <a:sym typeface="Century"/>
                        </a:rPr>
                        <a:t>Conv-LSTM(with  40 frames)97.1%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959175">
                <a:tc>
                  <a:txBody>
                    <a:bodyPr/>
                    <a:lstStyle/>
                    <a:p>
                      <a:pPr marL="0" lvl="0" indent="0" algn="ctr" rtl="0">
                        <a:spcBef>
                          <a:spcPts val="0"/>
                        </a:spcBef>
                        <a:spcAft>
                          <a:spcPts val="0"/>
                        </a:spcAft>
                        <a:buNone/>
                      </a:pPr>
                      <a:r>
                        <a:rPr lang="en-IN" sz="1500" b="1">
                          <a:solidFill>
                            <a:srgbClr val="374151"/>
                          </a:solidFill>
                          <a:latin typeface="Century"/>
                          <a:ea typeface="Century"/>
                          <a:cs typeface="Century"/>
                          <a:sym typeface="Century"/>
                        </a:rPr>
                        <a:t>2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8950" lvl="0" indent="0" algn="l" rtl="0">
                        <a:spcBef>
                          <a:spcPts val="0"/>
                        </a:spcBef>
                        <a:spcAft>
                          <a:spcPts val="0"/>
                        </a:spcAft>
                        <a:buNone/>
                      </a:pPr>
                      <a:r>
                        <a:rPr lang="en-IN" sz="1500" b="1">
                          <a:solidFill>
                            <a:srgbClr val="374151"/>
                          </a:solidFill>
                          <a:latin typeface="Century"/>
                          <a:ea typeface="Century"/>
                          <a:cs typeface="Century"/>
                          <a:sym typeface="Century"/>
                        </a:rPr>
                        <a:t>[7]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2127" lvl="0" indent="0" algn="l" rtl="0">
                        <a:spcBef>
                          <a:spcPts val="0"/>
                        </a:spcBef>
                        <a:spcAft>
                          <a:spcPts val="0"/>
                        </a:spcAft>
                        <a:buNone/>
                      </a:pPr>
                      <a:r>
                        <a:rPr lang="en-IN" sz="1500" b="1">
                          <a:solidFill>
                            <a:srgbClr val="374151"/>
                          </a:solidFill>
                          <a:latin typeface="Century"/>
                          <a:ea typeface="Century"/>
                          <a:cs typeface="Century"/>
                          <a:sym typeface="Century"/>
                        </a:rPr>
                        <a:t>FaceForensics++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84900" lvl="0" indent="0" algn="l" rtl="0">
                        <a:spcBef>
                          <a:spcPts val="0"/>
                        </a:spcBef>
                        <a:spcAft>
                          <a:spcPts val="0"/>
                        </a:spcAft>
                        <a:buNone/>
                      </a:pPr>
                      <a:r>
                        <a:rPr lang="en-IN" sz="1500" b="1">
                          <a:solidFill>
                            <a:srgbClr val="374151"/>
                          </a:solidFill>
                          <a:latin typeface="Century"/>
                          <a:ea typeface="Century"/>
                          <a:cs typeface="Century"/>
                          <a:sym typeface="Century"/>
                        </a:rPr>
                        <a:t>1.LRP and LIME  </a:t>
                      </a:r>
                      <a:endParaRPr sz="1500" b="1">
                        <a:solidFill>
                          <a:srgbClr val="374151"/>
                        </a:solidFill>
                        <a:latin typeface="Century"/>
                        <a:ea typeface="Century"/>
                        <a:cs typeface="Century"/>
                        <a:sym typeface="Century"/>
                      </a:endParaRPr>
                    </a:p>
                    <a:p>
                      <a:pPr marL="0" lvl="0" indent="0" algn="ctr" rtl="0">
                        <a:spcBef>
                          <a:spcPts val="0"/>
                        </a:spcBef>
                        <a:spcAft>
                          <a:spcPts val="0"/>
                        </a:spcAft>
                        <a:buNone/>
                      </a:pPr>
                      <a:r>
                        <a:rPr lang="en-IN" sz="1500" b="1">
                          <a:solidFill>
                            <a:srgbClr val="374151"/>
                          </a:solidFill>
                          <a:latin typeface="Century"/>
                          <a:ea typeface="Century"/>
                          <a:cs typeface="Century"/>
                          <a:sym typeface="Century"/>
                        </a:rPr>
                        <a:t>2.Xception net(CNN)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3637" lvl="0" indent="0" algn="l" rtl="0">
                        <a:spcBef>
                          <a:spcPts val="0"/>
                        </a:spcBef>
                        <a:spcAft>
                          <a:spcPts val="0"/>
                        </a:spcAft>
                        <a:buNone/>
                      </a:pPr>
                      <a:r>
                        <a:rPr lang="en-IN" sz="1500" b="1">
                          <a:solidFill>
                            <a:srgbClr val="374151"/>
                          </a:solidFill>
                          <a:latin typeface="Century"/>
                          <a:ea typeface="Century"/>
                          <a:cs typeface="Century"/>
                          <a:sym typeface="Century"/>
                        </a:rPr>
                        <a:t>90.17%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917065">
                <a:tc>
                  <a:txBody>
                    <a:bodyPr/>
                    <a:lstStyle/>
                    <a:p>
                      <a:pPr marL="0" lvl="0" indent="0" algn="ctr" rtl="0">
                        <a:spcBef>
                          <a:spcPts val="0"/>
                        </a:spcBef>
                        <a:spcAft>
                          <a:spcPts val="0"/>
                        </a:spcAft>
                        <a:buNone/>
                      </a:pPr>
                      <a:r>
                        <a:rPr lang="en-IN" sz="1500" b="1">
                          <a:solidFill>
                            <a:srgbClr val="374151"/>
                          </a:solidFill>
                          <a:latin typeface="Century"/>
                          <a:ea typeface="Century"/>
                          <a:cs typeface="Century"/>
                          <a:sym typeface="Century"/>
                        </a:rPr>
                        <a:t>3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8950" lvl="0" indent="0" algn="l" rtl="0">
                        <a:spcBef>
                          <a:spcPts val="0"/>
                        </a:spcBef>
                        <a:spcAft>
                          <a:spcPts val="0"/>
                        </a:spcAft>
                        <a:buNone/>
                      </a:pPr>
                      <a:r>
                        <a:rPr lang="en-IN" sz="1500" b="1">
                          <a:solidFill>
                            <a:srgbClr val="374151"/>
                          </a:solidFill>
                          <a:latin typeface="Century"/>
                          <a:ea typeface="Century"/>
                          <a:cs typeface="Century"/>
                          <a:sym typeface="Century"/>
                        </a:rPr>
                        <a:t>[8]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2127" lvl="0" indent="0" algn="l" rtl="0">
                        <a:spcBef>
                          <a:spcPts val="0"/>
                        </a:spcBef>
                        <a:spcAft>
                          <a:spcPts val="0"/>
                        </a:spcAft>
                        <a:buNone/>
                      </a:pPr>
                      <a:r>
                        <a:rPr lang="en-IN" sz="1500" b="1">
                          <a:solidFill>
                            <a:srgbClr val="374151"/>
                          </a:solidFill>
                          <a:latin typeface="Century"/>
                          <a:ea typeface="Century"/>
                          <a:cs typeface="Century"/>
                          <a:sym typeface="Century"/>
                        </a:rPr>
                        <a:t>Face2Face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68520" marR="111630" lvl="0" indent="16385" algn="l" rtl="0">
                        <a:lnSpc>
                          <a:spcPct val="95343"/>
                        </a:lnSpc>
                        <a:spcBef>
                          <a:spcPts val="0"/>
                        </a:spcBef>
                        <a:spcAft>
                          <a:spcPts val="0"/>
                        </a:spcAft>
                        <a:buNone/>
                      </a:pPr>
                      <a:r>
                        <a:rPr lang="en-IN" sz="1500" b="1">
                          <a:solidFill>
                            <a:srgbClr val="374151"/>
                          </a:solidFill>
                          <a:latin typeface="Century"/>
                          <a:ea typeface="Century"/>
                          <a:cs typeface="Century"/>
                          <a:sym typeface="Century"/>
                        </a:rPr>
                        <a:t>1.CNN (Convolution  Neural Networks).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0727" marR="128402" lvl="0" indent="-1012" algn="l" rtl="0">
                        <a:lnSpc>
                          <a:spcPct val="95343"/>
                        </a:lnSpc>
                        <a:spcBef>
                          <a:spcPts val="0"/>
                        </a:spcBef>
                        <a:spcAft>
                          <a:spcPts val="0"/>
                        </a:spcAft>
                        <a:buNone/>
                      </a:pPr>
                      <a:r>
                        <a:rPr lang="en-IN" sz="1500" b="1">
                          <a:solidFill>
                            <a:srgbClr val="374151"/>
                          </a:solidFill>
                          <a:latin typeface="Century"/>
                          <a:ea typeface="Century"/>
                          <a:cs typeface="Century"/>
                          <a:sym typeface="Century"/>
                        </a:rPr>
                        <a:t>VGG16 81.61%,  ResNet50 75.46%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925487">
                <a:tc>
                  <a:txBody>
                    <a:bodyPr/>
                    <a:lstStyle/>
                    <a:p>
                      <a:pPr marL="0" lvl="0" indent="0" algn="ctr" rtl="0">
                        <a:spcBef>
                          <a:spcPts val="0"/>
                        </a:spcBef>
                        <a:spcAft>
                          <a:spcPts val="0"/>
                        </a:spcAft>
                        <a:buNone/>
                      </a:pPr>
                      <a:r>
                        <a:rPr lang="en-IN" sz="1500" b="1">
                          <a:solidFill>
                            <a:srgbClr val="374151"/>
                          </a:solidFill>
                          <a:latin typeface="Century"/>
                          <a:ea typeface="Century"/>
                          <a:cs typeface="Century"/>
                          <a:sym typeface="Century"/>
                        </a:rPr>
                        <a:t>4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8950" lvl="0" indent="0" algn="l" rtl="0">
                        <a:spcBef>
                          <a:spcPts val="0"/>
                        </a:spcBef>
                        <a:spcAft>
                          <a:spcPts val="0"/>
                        </a:spcAft>
                        <a:buNone/>
                      </a:pPr>
                      <a:r>
                        <a:rPr lang="en-IN" sz="1500" b="1">
                          <a:solidFill>
                            <a:srgbClr val="374151"/>
                          </a:solidFill>
                          <a:latin typeface="Century"/>
                          <a:ea typeface="Century"/>
                          <a:cs typeface="Century"/>
                          <a:sym typeface="Century"/>
                        </a:rPr>
                        <a:t>[9]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1114" lvl="0" indent="0" algn="l" rtl="0">
                        <a:spcBef>
                          <a:spcPts val="0"/>
                        </a:spcBef>
                        <a:spcAft>
                          <a:spcPts val="0"/>
                        </a:spcAft>
                        <a:buNone/>
                      </a:pPr>
                      <a:r>
                        <a:rPr lang="en-IN" sz="1500" b="1">
                          <a:solidFill>
                            <a:srgbClr val="374151"/>
                          </a:solidFill>
                          <a:latin typeface="Century"/>
                          <a:ea typeface="Century"/>
                          <a:cs typeface="Century"/>
                          <a:sym typeface="Century"/>
                        </a:rPr>
                        <a:t>AFW, FDDB, CelebA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68520" marR="76583" lvl="0" indent="16379" algn="l" rtl="0">
                        <a:lnSpc>
                          <a:spcPct val="96347"/>
                        </a:lnSpc>
                        <a:spcBef>
                          <a:spcPts val="0"/>
                        </a:spcBef>
                        <a:spcAft>
                          <a:spcPts val="0"/>
                        </a:spcAft>
                        <a:buNone/>
                      </a:pPr>
                      <a:r>
                        <a:rPr lang="en-IN" sz="1500" b="1">
                          <a:solidFill>
                            <a:srgbClr val="374151"/>
                          </a:solidFill>
                          <a:latin typeface="Century"/>
                          <a:ea typeface="Century"/>
                          <a:cs typeface="Century"/>
                          <a:sym typeface="Century"/>
                        </a:rPr>
                        <a:t>1.Convolution Neural  Networks (CNN) </a:t>
                      </a:r>
                      <a:endParaRPr sz="15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3510" marR="50678" lvl="0" indent="-2782" algn="l" rtl="0">
                        <a:lnSpc>
                          <a:spcPct val="96347"/>
                        </a:lnSpc>
                        <a:spcBef>
                          <a:spcPts val="0"/>
                        </a:spcBef>
                        <a:spcAft>
                          <a:spcPts val="0"/>
                        </a:spcAft>
                        <a:buNone/>
                      </a:pPr>
                      <a:r>
                        <a:rPr lang="en-IN" sz="1500" b="1" dirty="0">
                          <a:solidFill>
                            <a:srgbClr val="374151"/>
                          </a:solidFill>
                          <a:latin typeface="Century"/>
                          <a:ea typeface="Century"/>
                          <a:cs typeface="Century"/>
                          <a:sym typeface="Century"/>
                        </a:rPr>
                        <a:t>Discrete- 95% and  for continuous 74% </a:t>
                      </a:r>
                      <a:endParaRPr sz="1500" b="1" dirty="0">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transition spd="med">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17" descr="A close up of a sign&#10;&#10;Description automatically generated"/>
          <p:cNvPicPr preferRelativeResize="0"/>
          <p:nvPr/>
        </p:nvPicPr>
        <p:blipFill rotWithShape="1">
          <a:blip r:embed="rId3">
            <a:alphaModFix/>
          </a:blip>
          <a:srcRect/>
          <a:stretch/>
        </p:blipFill>
        <p:spPr>
          <a:xfrm>
            <a:off x="550800" y="5649120"/>
            <a:ext cx="967320" cy="720720"/>
          </a:xfrm>
          <a:prstGeom prst="rect">
            <a:avLst/>
          </a:prstGeom>
          <a:noFill/>
          <a:ln>
            <a:noFill/>
          </a:ln>
        </p:spPr>
      </p:pic>
      <p:pic>
        <p:nvPicPr>
          <p:cNvPr id="114" name="Google Shape;114;p17"/>
          <p:cNvPicPr preferRelativeResize="0"/>
          <p:nvPr/>
        </p:nvPicPr>
        <p:blipFill rotWithShape="1">
          <a:blip r:embed="rId4">
            <a:alphaModFix/>
          </a:blip>
          <a:srcRect/>
          <a:stretch/>
        </p:blipFill>
        <p:spPr>
          <a:xfrm rot="5400000">
            <a:off x="10833120" y="-896040"/>
            <a:ext cx="558000" cy="2337840"/>
          </a:xfrm>
          <a:prstGeom prst="rect">
            <a:avLst/>
          </a:prstGeom>
          <a:noFill/>
          <a:ln>
            <a:noFill/>
          </a:ln>
        </p:spPr>
      </p:pic>
      <p:pic>
        <p:nvPicPr>
          <p:cNvPr id="115" name="Google Shape;115;p17"/>
          <p:cNvPicPr preferRelativeResize="0"/>
          <p:nvPr/>
        </p:nvPicPr>
        <p:blipFill rotWithShape="1">
          <a:blip r:embed="rId5">
            <a:alphaModFix/>
          </a:blip>
          <a:srcRect/>
          <a:stretch/>
        </p:blipFill>
        <p:spPr>
          <a:xfrm>
            <a:off x="9394920" y="-6120"/>
            <a:ext cx="559800" cy="558001"/>
          </a:xfrm>
          <a:prstGeom prst="rect">
            <a:avLst/>
          </a:prstGeom>
          <a:noFill/>
          <a:ln>
            <a:noFill/>
          </a:ln>
        </p:spPr>
      </p:pic>
      <p:pic>
        <p:nvPicPr>
          <p:cNvPr id="116" name="Google Shape;116;p17" descr="A picture containing food, room, drawing&#10;&#10;Description automatically generated"/>
          <p:cNvPicPr preferRelativeResize="0"/>
          <p:nvPr/>
        </p:nvPicPr>
        <p:blipFill rotWithShape="1">
          <a:blip r:embed="rId6">
            <a:alphaModFix/>
          </a:blip>
          <a:srcRect/>
          <a:stretch/>
        </p:blipFill>
        <p:spPr>
          <a:xfrm>
            <a:off x="285840" y="119064"/>
            <a:ext cx="1037520" cy="1066320"/>
          </a:xfrm>
          <a:prstGeom prst="rect">
            <a:avLst/>
          </a:prstGeom>
          <a:noFill/>
          <a:ln>
            <a:noFill/>
          </a:ln>
        </p:spPr>
      </p:pic>
      <p:sp>
        <p:nvSpPr>
          <p:cNvPr id="117" name="Google Shape;117;p17"/>
          <p:cNvSpPr/>
          <p:nvPr/>
        </p:nvSpPr>
        <p:spPr>
          <a:xfrm>
            <a:off x="3911230" y="6653470"/>
            <a:ext cx="4113600" cy="36390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118" name="Google Shape;118;p17"/>
          <p:cNvSpPr/>
          <p:nvPr/>
        </p:nvSpPr>
        <p:spPr>
          <a:xfrm>
            <a:off x="8610480" y="6356520"/>
            <a:ext cx="2742000" cy="36390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5</a:t>
            </a:fld>
            <a:endParaRPr sz="1200" b="0" i="0" u="none" strike="noStrike" cap="none">
              <a:solidFill>
                <a:schemeClr val="dk1"/>
              </a:solidFill>
              <a:latin typeface="Arial"/>
              <a:ea typeface="Arial"/>
              <a:cs typeface="Arial"/>
              <a:sym typeface="Arial"/>
            </a:endParaRPr>
          </a:p>
        </p:txBody>
      </p:sp>
      <p:pic>
        <p:nvPicPr>
          <p:cNvPr id="119" name="Google Shape;119;p17"/>
          <p:cNvPicPr preferRelativeResize="0"/>
          <p:nvPr/>
        </p:nvPicPr>
        <p:blipFill rotWithShape="1">
          <a:blip r:embed="rId4">
            <a:alphaModFix/>
          </a:blip>
          <a:srcRect/>
          <a:stretch/>
        </p:blipFill>
        <p:spPr>
          <a:xfrm>
            <a:off x="11755440" y="5400"/>
            <a:ext cx="559800" cy="6851880"/>
          </a:xfrm>
          <a:prstGeom prst="rect">
            <a:avLst/>
          </a:prstGeom>
          <a:noFill/>
          <a:ln>
            <a:noFill/>
          </a:ln>
        </p:spPr>
      </p:pic>
      <p:sp>
        <p:nvSpPr>
          <p:cNvPr id="120" name="Google Shape;120;p17"/>
          <p:cNvSpPr/>
          <p:nvPr/>
        </p:nvSpPr>
        <p:spPr>
          <a:xfrm>
            <a:off x="3253007" y="225150"/>
            <a:ext cx="5007600" cy="714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Clr>
                <a:schemeClr val="dk1"/>
              </a:buClr>
              <a:buSzPts val="3600"/>
              <a:buFont typeface="Arial"/>
              <a:buNone/>
            </a:pPr>
            <a:r>
              <a:rPr lang="en-IN" sz="3600" b="1">
                <a:solidFill>
                  <a:srgbClr val="FF0000"/>
                </a:solidFill>
                <a:latin typeface="Century Gothic"/>
                <a:ea typeface="Century Gothic"/>
                <a:cs typeface="Century Gothic"/>
                <a:sym typeface="Century Gothic"/>
              </a:rPr>
              <a:t>Literature Review</a:t>
            </a:r>
            <a:endParaRPr sz="3600" b="1">
              <a:solidFill>
                <a:srgbClr val="FF0000"/>
              </a:solidFill>
              <a:latin typeface="Century Gothic"/>
              <a:ea typeface="Century Gothic"/>
              <a:cs typeface="Century Gothic"/>
              <a:sym typeface="Century Gothic"/>
            </a:endParaRPr>
          </a:p>
        </p:txBody>
      </p:sp>
      <p:graphicFrame>
        <p:nvGraphicFramePr>
          <p:cNvPr id="121" name="Google Shape;121;p17"/>
          <p:cNvGraphicFramePr/>
          <p:nvPr/>
        </p:nvGraphicFramePr>
        <p:xfrm>
          <a:off x="2065225" y="1185375"/>
          <a:ext cx="8005650" cy="4987175"/>
        </p:xfrm>
        <a:graphic>
          <a:graphicData uri="http://schemas.openxmlformats.org/drawingml/2006/table">
            <a:tbl>
              <a:tblPr>
                <a:noFill/>
                <a:tableStyleId>{B5A26E2C-8D4A-4194-AD1E-439F7E16F278}</a:tableStyleId>
              </a:tblPr>
              <a:tblGrid>
                <a:gridCol w="577250">
                  <a:extLst>
                    <a:ext uri="{9D8B030D-6E8A-4147-A177-3AD203B41FA5}">
                      <a16:colId xmlns:a16="http://schemas.microsoft.com/office/drawing/2014/main" val="20000"/>
                    </a:ext>
                  </a:extLst>
                </a:gridCol>
                <a:gridCol w="914025">
                  <a:extLst>
                    <a:ext uri="{9D8B030D-6E8A-4147-A177-3AD203B41FA5}">
                      <a16:colId xmlns:a16="http://schemas.microsoft.com/office/drawing/2014/main" val="20001"/>
                    </a:ext>
                  </a:extLst>
                </a:gridCol>
                <a:gridCol w="3307300">
                  <a:extLst>
                    <a:ext uri="{9D8B030D-6E8A-4147-A177-3AD203B41FA5}">
                      <a16:colId xmlns:a16="http://schemas.microsoft.com/office/drawing/2014/main" val="20002"/>
                    </a:ext>
                  </a:extLst>
                </a:gridCol>
                <a:gridCol w="1691725">
                  <a:extLst>
                    <a:ext uri="{9D8B030D-6E8A-4147-A177-3AD203B41FA5}">
                      <a16:colId xmlns:a16="http://schemas.microsoft.com/office/drawing/2014/main" val="20003"/>
                    </a:ext>
                  </a:extLst>
                </a:gridCol>
                <a:gridCol w="1515350">
                  <a:extLst>
                    <a:ext uri="{9D8B030D-6E8A-4147-A177-3AD203B41FA5}">
                      <a16:colId xmlns:a16="http://schemas.microsoft.com/office/drawing/2014/main" val="20004"/>
                    </a:ext>
                  </a:extLst>
                </a:gridCol>
              </a:tblGrid>
              <a:tr h="678475">
                <a:tc>
                  <a:txBody>
                    <a:bodyPr/>
                    <a:lstStyle/>
                    <a:p>
                      <a:pPr marL="0" lvl="0" indent="0" algn="ctr" rtl="0">
                        <a:spcBef>
                          <a:spcPts val="0"/>
                        </a:spcBef>
                        <a:spcAft>
                          <a:spcPts val="0"/>
                        </a:spcAft>
                        <a:buNone/>
                      </a:pPr>
                      <a:r>
                        <a:rPr lang="en-IN" sz="1600" b="1">
                          <a:solidFill>
                            <a:srgbClr val="374151"/>
                          </a:solidFill>
                          <a:latin typeface="Century"/>
                          <a:ea typeface="Century"/>
                          <a:cs typeface="Century"/>
                          <a:sym typeface="Century"/>
                        </a:rPr>
                        <a:t>5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8950" lvl="0" indent="0" algn="l" rtl="0">
                        <a:spcBef>
                          <a:spcPts val="0"/>
                        </a:spcBef>
                        <a:spcAft>
                          <a:spcPts val="0"/>
                        </a:spcAft>
                        <a:buNone/>
                      </a:pPr>
                      <a:r>
                        <a:rPr lang="en-IN" sz="1600" b="1">
                          <a:solidFill>
                            <a:srgbClr val="374151"/>
                          </a:solidFill>
                          <a:latin typeface="Century"/>
                          <a:ea typeface="Century"/>
                          <a:cs typeface="Century"/>
                          <a:sym typeface="Century"/>
                        </a:rPr>
                        <a:t>[10]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2127" lvl="0" indent="0" algn="l" rtl="0">
                        <a:spcBef>
                          <a:spcPts val="0"/>
                        </a:spcBef>
                        <a:spcAft>
                          <a:spcPts val="0"/>
                        </a:spcAft>
                        <a:buNone/>
                      </a:pPr>
                      <a:r>
                        <a:rPr lang="en-IN" sz="1600" b="1">
                          <a:solidFill>
                            <a:srgbClr val="374151"/>
                          </a:solidFill>
                          <a:latin typeface="Century"/>
                          <a:ea typeface="Century"/>
                          <a:cs typeface="Century"/>
                          <a:sym typeface="Century"/>
                        </a:rPr>
                        <a:t>Face2Face, Reddit user deepfakes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84902" lvl="0" indent="0" algn="l" rtl="0">
                        <a:spcBef>
                          <a:spcPts val="0"/>
                        </a:spcBef>
                        <a:spcAft>
                          <a:spcPts val="0"/>
                        </a:spcAft>
                        <a:buNone/>
                      </a:pPr>
                      <a:r>
                        <a:rPr lang="en-IN" sz="1600" b="1">
                          <a:solidFill>
                            <a:srgbClr val="374151"/>
                          </a:solidFill>
                          <a:latin typeface="Century"/>
                          <a:ea typeface="Century"/>
                          <a:cs typeface="Century"/>
                          <a:sym typeface="Century"/>
                        </a:rPr>
                        <a:t>1.CNN  </a:t>
                      </a:r>
                      <a:endParaRPr sz="1600" b="1">
                        <a:solidFill>
                          <a:srgbClr val="374151"/>
                        </a:solidFill>
                        <a:latin typeface="Century"/>
                        <a:ea typeface="Century"/>
                        <a:cs typeface="Century"/>
                        <a:sym typeface="Century"/>
                      </a:endParaRPr>
                    </a:p>
                    <a:p>
                      <a:pPr marL="72758" lvl="0" indent="0" algn="l" rtl="0">
                        <a:spcBef>
                          <a:spcPts val="0"/>
                        </a:spcBef>
                        <a:spcAft>
                          <a:spcPts val="0"/>
                        </a:spcAft>
                        <a:buNone/>
                      </a:pPr>
                      <a:r>
                        <a:rPr lang="en-IN" sz="1600" b="1">
                          <a:solidFill>
                            <a:srgbClr val="374151"/>
                          </a:solidFill>
                          <a:latin typeface="Century"/>
                          <a:ea typeface="Century"/>
                          <a:cs typeface="Century"/>
                          <a:sym typeface="Century"/>
                        </a:rPr>
                        <a:t>2.LSTM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3637" lvl="0" indent="0" algn="l" rtl="0">
                        <a:spcBef>
                          <a:spcPts val="0"/>
                        </a:spcBef>
                        <a:spcAft>
                          <a:spcPts val="0"/>
                        </a:spcAft>
                        <a:buNone/>
                      </a:pPr>
                      <a:r>
                        <a:rPr lang="en-IN" sz="1600" b="1">
                          <a:solidFill>
                            <a:srgbClr val="374151"/>
                          </a:solidFill>
                          <a:latin typeface="Century"/>
                          <a:ea typeface="Century"/>
                          <a:cs typeface="Century"/>
                          <a:sym typeface="Century"/>
                        </a:rPr>
                        <a:t>95%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947300">
                <a:tc>
                  <a:txBody>
                    <a:bodyPr/>
                    <a:lstStyle/>
                    <a:p>
                      <a:pPr marL="0" lvl="0" indent="0" algn="ctr" rtl="0">
                        <a:spcBef>
                          <a:spcPts val="0"/>
                        </a:spcBef>
                        <a:spcAft>
                          <a:spcPts val="0"/>
                        </a:spcAft>
                        <a:buNone/>
                      </a:pPr>
                      <a:r>
                        <a:rPr lang="en-IN" sz="1600" b="1">
                          <a:solidFill>
                            <a:srgbClr val="374151"/>
                          </a:solidFill>
                          <a:latin typeface="Century"/>
                          <a:ea typeface="Century"/>
                          <a:cs typeface="Century"/>
                          <a:sym typeface="Century"/>
                        </a:rPr>
                        <a:t>6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8950" lvl="0" indent="0" algn="l" rtl="0">
                        <a:spcBef>
                          <a:spcPts val="0"/>
                        </a:spcBef>
                        <a:spcAft>
                          <a:spcPts val="0"/>
                        </a:spcAft>
                        <a:buNone/>
                      </a:pPr>
                      <a:r>
                        <a:rPr lang="en-IN" sz="1600" b="1">
                          <a:solidFill>
                            <a:srgbClr val="374151"/>
                          </a:solidFill>
                          <a:latin typeface="Century"/>
                          <a:ea typeface="Century"/>
                          <a:cs typeface="Century"/>
                          <a:sym typeface="Century"/>
                        </a:rPr>
                        <a:t>[11]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84903" lvl="0" indent="0" algn="l" rtl="0">
                        <a:spcBef>
                          <a:spcPts val="0"/>
                        </a:spcBef>
                        <a:spcAft>
                          <a:spcPts val="0"/>
                        </a:spcAft>
                        <a:buNone/>
                      </a:pPr>
                      <a:r>
                        <a:rPr lang="en-IN" sz="1600" b="1">
                          <a:solidFill>
                            <a:srgbClr val="374151"/>
                          </a:solidFill>
                          <a:latin typeface="Century"/>
                          <a:ea typeface="Century"/>
                          <a:cs typeface="Century"/>
                          <a:sym typeface="Century"/>
                        </a:rPr>
                        <a:t>1.Celeb-DF  </a:t>
                      </a:r>
                      <a:endParaRPr sz="1600" b="1">
                        <a:solidFill>
                          <a:srgbClr val="374151"/>
                        </a:solidFill>
                        <a:latin typeface="Century"/>
                        <a:ea typeface="Century"/>
                        <a:cs typeface="Century"/>
                        <a:sym typeface="Century"/>
                      </a:endParaRPr>
                    </a:p>
                    <a:p>
                      <a:pPr marL="72759" lvl="0" indent="0" algn="l" rtl="0">
                        <a:spcBef>
                          <a:spcPts val="0"/>
                        </a:spcBef>
                        <a:spcAft>
                          <a:spcPts val="0"/>
                        </a:spcAft>
                        <a:buNone/>
                      </a:pPr>
                      <a:r>
                        <a:rPr lang="en-IN" sz="1600" b="1">
                          <a:solidFill>
                            <a:srgbClr val="374151"/>
                          </a:solidFill>
                          <a:latin typeface="Century"/>
                          <a:ea typeface="Century"/>
                          <a:cs typeface="Century"/>
                          <a:sym typeface="Century"/>
                        </a:rPr>
                        <a:t>2. FaceForensics++  </a:t>
                      </a:r>
                      <a:endParaRPr sz="1600" b="1">
                        <a:solidFill>
                          <a:srgbClr val="374151"/>
                        </a:solidFill>
                        <a:latin typeface="Century"/>
                        <a:ea typeface="Century"/>
                        <a:cs typeface="Century"/>
                        <a:sym typeface="Century"/>
                      </a:endParaRPr>
                    </a:p>
                    <a:p>
                      <a:pPr marL="75289" lvl="0" indent="0" algn="l" rtl="0">
                        <a:spcBef>
                          <a:spcPts val="0"/>
                        </a:spcBef>
                        <a:spcAft>
                          <a:spcPts val="0"/>
                        </a:spcAft>
                        <a:buNone/>
                      </a:pPr>
                      <a:r>
                        <a:rPr lang="en-IN" sz="1600" b="1">
                          <a:solidFill>
                            <a:srgbClr val="374151"/>
                          </a:solidFill>
                          <a:latin typeface="Century"/>
                          <a:ea typeface="Century"/>
                          <a:cs typeface="Century"/>
                          <a:sym typeface="Century"/>
                        </a:rPr>
                        <a:t>3.DeepFake Detection Challenge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84902" lvl="0" indent="0" algn="l" rtl="0">
                        <a:spcBef>
                          <a:spcPts val="0"/>
                        </a:spcBef>
                        <a:spcAft>
                          <a:spcPts val="0"/>
                        </a:spcAft>
                        <a:buNone/>
                      </a:pPr>
                      <a:r>
                        <a:rPr lang="en-IN" sz="1600" b="1">
                          <a:solidFill>
                            <a:srgbClr val="374151"/>
                          </a:solidFill>
                          <a:latin typeface="Century"/>
                          <a:ea typeface="Century"/>
                          <a:cs typeface="Century"/>
                          <a:sym typeface="Century"/>
                        </a:rPr>
                        <a:t>1. LSTM  </a:t>
                      </a:r>
                      <a:endParaRPr sz="1600" b="1">
                        <a:solidFill>
                          <a:srgbClr val="374151"/>
                        </a:solidFill>
                        <a:latin typeface="Century"/>
                        <a:ea typeface="Century"/>
                        <a:cs typeface="Century"/>
                        <a:sym typeface="Century"/>
                      </a:endParaRPr>
                    </a:p>
                    <a:p>
                      <a:pPr marL="72758" lvl="0" indent="0" algn="l" rtl="0">
                        <a:spcBef>
                          <a:spcPts val="0"/>
                        </a:spcBef>
                        <a:spcAft>
                          <a:spcPts val="0"/>
                        </a:spcAft>
                        <a:buNone/>
                      </a:pPr>
                      <a:r>
                        <a:rPr lang="en-IN" sz="1600" b="1">
                          <a:solidFill>
                            <a:srgbClr val="374151"/>
                          </a:solidFill>
                          <a:latin typeface="Century"/>
                          <a:ea typeface="Century"/>
                          <a:cs typeface="Century"/>
                          <a:sym typeface="Century"/>
                        </a:rPr>
                        <a:t>2. CNN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1107" marR="72012" lvl="0" indent="5186" algn="l" rtl="0">
                        <a:lnSpc>
                          <a:spcPct val="95343"/>
                        </a:lnSpc>
                        <a:spcBef>
                          <a:spcPts val="0"/>
                        </a:spcBef>
                        <a:spcAft>
                          <a:spcPts val="0"/>
                        </a:spcAft>
                        <a:buNone/>
                      </a:pPr>
                      <a:r>
                        <a:rPr lang="en-IN" sz="1600" b="1">
                          <a:solidFill>
                            <a:srgbClr val="374151"/>
                          </a:solidFill>
                          <a:latin typeface="Century"/>
                          <a:ea typeface="Century"/>
                          <a:cs typeface="Century"/>
                          <a:sym typeface="Century"/>
                        </a:rPr>
                        <a:t>84% With Transfer  Learning ,75%  </a:t>
                      </a:r>
                      <a:endParaRPr sz="1600" b="1">
                        <a:solidFill>
                          <a:srgbClr val="374151"/>
                        </a:solidFill>
                        <a:latin typeface="Century"/>
                        <a:ea typeface="Century"/>
                        <a:cs typeface="Century"/>
                        <a:sym typeface="Century"/>
                      </a:endParaRPr>
                    </a:p>
                    <a:p>
                      <a:pPr marL="71107" marR="175644" lvl="0" indent="-885" algn="l" rtl="0">
                        <a:lnSpc>
                          <a:spcPct val="96347"/>
                        </a:lnSpc>
                        <a:spcBef>
                          <a:spcPts val="36"/>
                        </a:spcBef>
                        <a:spcAft>
                          <a:spcPts val="0"/>
                        </a:spcAft>
                        <a:buNone/>
                      </a:pPr>
                      <a:r>
                        <a:rPr lang="en-IN" sz="1600" b="1">
                          <a:solidFill>
                            <a:srgbClr val="374151"/>
                          </a:solidFill>
                          <a:latin typeface="Century"/>
                          <a:ea typeface="Century"/>
                          <a:cs typeface="Century"/>
                          <a:sym typeface="Century"/>
                        </a:rPr>
                        <a:t>Without Transfer  Learning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180700">
                <a:tc>
                  <a:txBody>
                    <a:bodyPr/>
                    <a:lstStyle/>
                    <a:p>
                      <a:pPr marL="0" lvl="0" indent="0" algn="ctr" rtl="0">
                        <a:spcBef>
                          <a:spcPts val="0"/>
                        </a:spcBef>
                        <a:spcAft>
                          <a:spcPts val="0"/>
                        </a:spcAft>
                        <a:buNone/>
                      </a:pPr>
                      <a:r>
                        <a:rPr lang="en-IN" sz="1600" b="1">
                          <a:solidFill>
                            <a:srgbClr val="374151"/>
                          </a:solidFill>
                          <a:latin typeface="Century"/>
                          <a:ea typeface="Century"/>
                          <a:cs typeface="Century"/>
                          <a:sym typeface="Century"/>
                        </a:rPr>
                        <a:t>7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8950" lvl="0" indent="0" algn="l" rtl="0">
                        <a:spcBef>
                          <a:spcPts val="0"/>
                        </a:spcBef>
                        <a:spcAft>
                          <a:spcPts val="0"/>
                        </a:spcAft>
                        <a:buNone/>
                      </a:pPr>
                      <a:r>
                        <a:rPr lang="en-IN" sz="1600" b="1">
                          <a:solidFill>
                            <a:srgbClr val="374151"/>
                          </a:solidFill>
                          <a:latin typeface="Century"/>
                          <a:ea typeface="Century"/>
                          <a:cs typeface="Century"/>
                          <a:sym typeface="Century"/>
                        </a:rPr>
                        <a:t>[12]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2127" lvl="0" indent="0" algn="l" rtl="0">
                        <a:spcBef>
                          <a:spcPts val="0"/>
                        </a:spcBef>
                        <a:spcAft>
                          <a:spcPts val="0"/>
                        </a:spcAft>
                        <a:buNone/>
                      </a:pPr>
                      <a:r>
                        <a:rPr lang="en-IN" sz="1600" b="1">
                          <a:solidFill>
                            <a:srgbClr val="374151"/>
                          </a:solidFill>
                          <a:latin typeface="Century"/>
                          <a:ea typeface="Century"/>
                          <a:cs typeface="Century"/>
                          <a:sym typeface="Century"/>
                        </a:rPr>
                        <a:t>Face2Face, StarGAN, CycleGAN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2251" lvl="0" indent="0" algn="l" rtl="0">
                        <a:spcBef>
                          <a:spcPts val="0"/>
                        </a:spcBef>
                        <a:spcAft>
                          <a:spcPts val="0"/>
                        </a:spcAft>
                        <a:buNone/>
                      </a:pPr>
                      <a:r>
                        <a:rPr lang="en-IN" sz="1600" b="1">
                          <a:solidFill>
                            <a:srgbClr val="374151"/>
                          </a:solidFill>
                          <a:latin typeface="Century"/>
                          <a:ea typeface="Century"/>
                          <a:cs typeface="Century"/>
                          <a:sym typeface="Century"/>
                        </a:rPr>
                        <a:t>Deep Neural  </a:t>
                      </a:r>
                      <a:endParaRPr sz="1600" b="1">
                        <a:solidFill>
                          <a:srgbClr val="374151"/>
                        </a:solidFill>
                        <a:latin typeface="Century"/>
                        <a:ea typeface="Century"/>
                        <a:cs typeface="Century"/>
                        <a:sym typeface="Century"/>
                      </a:endParaRPr>
                    </a:p>
                    <a:p>
                      <a:pPr marL="68522" lvl="0" indent="0" algn="l" rtl="0">
                        <a:spcBef>
                          <a:spcPts val="0"/>
                        </a:spcBef>
                        <a:spcAft>
                          <a:spcPts val="0"/>
                        </a:spcAft>
                        <a:buNone/>
                      </a:pPr>
                      <a:r>
                        <a:rPr lang="en-IN" sz="1600" b="1">
                          <a:solidFill>
                            <a:srgbClr val="374151"/>
                          </a:solidFill>
                          <a:latin typeface="Century"/>
                          <a:ea typeface="Century"/>
                          <a:cs typeface="Century"/>
                          <a:sym typeface="Century"/>
                        </a:rPr>
                        <a:t>Networks, LSTM,  </a:t>
                      </a:r>
                      <a:endParaRPr sz="1600" b="1">
                        <a:solidFill>
                          <a:srgbClr val="374151"/>
                        </a:solidFill>
                        <a:latin typeface="Century"/>
                        <a:ea typeface="Century"/>
                        <a:cs typeface="Century"/>
                        <a:sym typeface="Century"/>
                      </a:endParaRPr>
                    </a:p>
                    <a:p>
                      <a:pPr marL="72251" lvl="0" indent="0" algn="l" rtl="0">
                        <a:spcBef>
                          <a:spcPts val="0"/>
                        </a:spcBef>
                        <a:spcAft>
                          <a:spcPts val="0"/>
                        </a:spcAft>
                        <a:buNone/>
                      </a:pPr>
                      <a:r>
                        <a:rPr lang="en-IN" sz="1600" b="1">
                          <a:solidFill>
                            <a:srgbClr val="374151"/>
                          </a:solidFill>
                          <a:latin typeface="Century"/>
                          <a:ea typeface="Century"/>
                          <a:cs typeface="Century"/>
                          <a:sym typeface="Century"/>
                        </a:rPr>
                        <a:t>MesoNet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2246" marR="79632" lvl="0" indent="-1012" algn="l" rtl="0">
                        <a:lnSpc>
                          <a:spcPct val="95343"/>
                        </a:lnSpc>
                        <a:spcBef>
                          <a:spcPts val="0"/>
                        </a:spcBef>
                        <a:spcAft>
                          <a:spcPts val="0"/>
                        </a:spcAft>
                        <a:buNone/>
                      </a:pPr>
                      <a:r>
                        <a:rPr lang="en-IN" sz="1600" b="1">
                          <a:solidFill>
                            <a:srgbClr val="374151"/>
                          </a:solidFill>
                          <a:latin typeface="Century"/>
                          <a:ea typeface="Century"/>
                          <a:cs typeface="Century"/>
                          <a:sym typeface="Century"/>
                        </a:rPr>
                        <a:t>20 videos accuracy  is 85%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180700">
                <a:tc>
                  <a:txBody>
                    <a:bodyPr/>
                    <a:lstStyle/>
                    <a:p>
                      <a:pPr marL="0" marR="149733" lvl="0" indent="0" algn="r" rtl="0">
                        <a:spcBef>
                          <a:spcPts val="0"/>
                        </a:spcBef>
                        <a:spcAft>
                          <a:spcPts val="0"/>
                        </a:spcAft>
                        <a:buNone/>
                      </a:pPr>
                      <a:r>
                        <a:rPr lang="en-IN" sz="1600" b="1">
                          <a:solidFill>
                            <a:srgbClr val="374151"/>
                          </a:solidFill>
                          <a:latin typeface="Century"/>
                          <a:ea typeface="Century"/>
                          <a:cs typeface="Century"/>
                          <a:sym typeface="Century"/>
                        </a:rPr>
                        <a:t>8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8950" lvl="0" indent="0" algn="l" rtl="0">
                        <a:spcBef>
                          <a:spcPts val="0"/>
                        </a:spcBef>
                        <a:spcAft>
                          <a:spcPts val="0"/>
                        </a:spcAft>
                        <a:buNone/>
                      </a:pPr>
                      <a:r>
                        <a:rPr lang="en-IN" sz="1600" b="1">
                          <a:solidFill>
                            <a:srgbClr val="374151"/>
                          </a:solidFill>
                          <a:latin typeface="Century"/>
                          <a:ea typeface="Century"/>
                          <a:cs typeface="Century"/>
                          <a:sym typeface="Century"/>
                        </a:rPr>
                        <a:t>[13]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2254" lvl="0" indent="0" algn="l" rtl="0">
                        <a:spcBef>
                          <a:spcPts val="0"/>
                        </a:spcBef>
                        <a:spcAft>
                          <a:spcPts val="0"/>
                        </a:spcAft>
                        <a:buNone/>
                      </a:pPr>
                      <a:r>
                        <a:rPr lang="en-IN" sz="1600" b="1">
                          <a:solidFill>
                            <a:srgbClr val="374151"/>
                          </a:solidFill>
                          <a:latin typeface="Century"/>
                          <a:ea typeface="Century"/>
                          <a:cs typeface="Century"/>
                          <a:sym typeface="Century"/>
                        </a:rPr>
                        <a:t>High-quality 1080p  </a:t>
                      </a:r>
                      <a:endParaRPr sz="1600" b="1">
                        <a:solidFill>
                          <a:srgbClr val="374151"/>
                        </a:solidFill>
                        <a:latin typeface="Century"/>
                        <a:ea typeface="Century"/>
                        <a:cs typeface="Century"/>
                        <a:sym typeface="Century"/>
                      </a:endParaRPr>
                    </a:p>
                    <a:p>
                      <a:pPr marL="72254" lvl="0" indent="0" algn="l" rtl="0">
                        <a:spcBef>
                          <a:spcPts val="0"/>
                        </a:spcBef>
                        <a:spcAft>
                          <a:spcPts val="0"/>
                        </a:spcAft>
                        <a:buNone/>
                      </a:pPr>
                      <a:r>
                        <a:rPr lang="en-IN" sz="1600" b="1">
                          <a:solidFill>
                            <a:srgbClr val="374151"/>
                          </a:solidFill>
                          <a:latin typeface="Century"/>
                          <a:ea typeface="Century"/>
                          <a:cs typeface="Century"/>
                          <a:sym typeface="Century"/>
                        </a:rPr>
                        <a:t>HD video clips of 976 sequences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2125" lvl="0" indent="0" algn="l" rtl="0">
                        <a:spcBef>
                          <a:spcPts val="0"/>
                        </a:spcBef>
                        <a:spcAft>
                          <a:spcPts val="0"/>
                        </a:spcAft>
                        <a:buNone/>
                      </a:pPr>
                      <a:r>
                        <a:rPr lang="en-IN" sz="1600" b="1">
                          <a:solidFill>
                            <a:srgbClr val="374151"/>
                          </a:solidFill>
                          <a:latin typeface="Century"/>
                          <a:ea typeface="Century"/>
                          <a:cs typeface="Century"/>
                          <a:sym typeface="Century"/>
                        </a:rPr>
                        <a:t>FlowNet-S CNN  </a:t>
                      </a:r>
                      <a:endParaRPr sz="1600" b="1">
                        <a:solidFill>
                          <a:srgbClr val="374151"/>
                        </a:solidFill>
                        <a:latin typeface="Century"/>
                        <a:ea typeface="Century"/>
                        <a:cs typeface="Century"/>
                        <a:sym typeface="Century"/>
                      </a:endParaRPr>
                    </a:p>
                    <a:p>
                      <a:pPr marL="71746" lvl="0" indent="0" algn="l" rtl="0">
                        <a:spcBef>
                          <a:spcPts val="0"/>
                        </a:spcBef>
                        <a:spcAft>
                          <a:spcPts val="0"/>
                        </a:spcAft>
                        <a:buNone/>
                      </a:pPr>
                      <a:r>
                        <a:rPr lang="en-IN" sz="1600" b="1">
                          <a:solidFill>
                            <a:srgbClr val="374151"/>
                          </a:solidFill>
                          <a:latin typeface="Century"/>
                          <a:ea typeface="Century"/>
                          <a:cs typeface="Century"/>
                          <a:sym typeface="Century"/>
                        </a:rPr>
                        <a:t>With SPMC layer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70727" lvl="0" indent="0" algn="l" rtl="0">
                        <a:spcBef>
                          <a:spcPts val="0"/>
                        </a:spcBef>
                        <a:spcAft>
                          <a:spcPts val="0"/>
                        </a:spcAft>
                        <a:buNone/>
                      </a:pPr>
                      <a:r>
                        <a:rPr lang="en-IN" sz="1600" b="1">
                          <a:solidFill>
                            <a:srgbClr val="374151"/>
                          </a:solidFill>
                          <a:latin typeface="Century"/>
                          <a:ea typeface="Century"/>
                          <a:cs typeface="Century"/>
                          <a:sym typeface="Century"/>
                        </a:rPr>
                        <a:t>Method(F3)  </a:t>
                      </a:r>
                      <a:endParaRPr sz="1600" b="1">
                        <a:solidFill>
                          <a:srgbClr val="374151"/>
                        </a:solidFill>
                        <a:latin typeface="Century"/>
                        <a:ea typeface="Century"/>
                        <a:cs typeface="Century"/>
                        <a:sym typeface="Century"/>
                      </a:endParaRPr>
                    </a:p>
                    <a:p>
                      <a:pPr marL="73764" lvl="0" indent="0" algn="l" rtl="0">
                        <a:spcBef>
                          <a:spcPts val="0"/>
                        </a:spcBef>
                        <a:spcAft>
                          <a:spcPts val="0"/>
                        </a:spcAft>
                        <a:buNone/>
                      </a:pPr>
                      <a:r>
                        <a:rPr lang="en-IN" sz="1600" b="1">
                          <a:solidFill>
                            <a:srgbClr val="374151"/>
                          </a:solidFill>
                          <a:latin typeface="Century"/>
                          <a:ea typeface="Century"/>
                          <a:cs typeface="Century"/>
                          <a:sym typeface="Century"/>
                        </a:rPr>
                        <a:t>36.71/0.96,  </a:t>
                      </a:r>
                      <a:endParaRPr sz="1600" b="1">
                        <a:solidFill>
                          <a:srgbClr val="374151"/>
                        </a:solidFill>
                        <a:latin typeface="Century"/>
                        <a:ea typeface="Century"/>
                        <a:cs typeface="Century"/>
                        <a:sym typeface="Century"/>
                      </a:endParaRPr>
                    </a:p>
                    <a:p>
                      <a:pPr marL="70727" lvl="0" indent="0" algn="l" rtl="0">
                        <a:spcBef>
                          <a:spcPts val="0"/>
                        </a:spcBef>
                        <a:spcAft>
                          <a:spcPts val="0"/>
                        </a:spcAft>
                        <a:buNone/>
                      </a:pPr>
                      <a:r>
                        <a:rPr lang="en-IN" sz="1600" b="1">
                          <a:solidFill>
                            <a:srgbClr val="374151"/>
                          </a:solidFill>
                          <a:latin typeface="Century"/>
                          <a:ea typeface="Century"/>
                          <a:cs typeface="Century"/>
                          <a:sym typeface="Century"/>
                        </a:rPr>
                        <a:t>M(F5) 36.62/0.96 </a:t>
                      </a:r>
                      <a:endParaRPr sz="1600" b="1">
                        <a:solidFill>
                          <a:srgbClr val="374151"/>
                        </a:solidFill>
                        <a:latin typeface="Century"/>
                        <a:ea typeface="Century"/>
                        <a:cs typeface="Century"/>
                        <a:sym typeface="Century"/>
                      </a:endParaRPr>
                    </a:p>
                  </a:txBody>
                  <a:tcPr marL="63500" marR="63500" marT="63500" marB="6350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transition spd="med">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18" descr="A close up of a sign&#10;&#10;Description automatically generated"/>
          <p:cNvPicPr preferRelativeResize="0"/>
          <p:nvPr/>
        </p:nvPicPr>
        <p:blipFill rotWithShape="1">
          <a:blip r:embed="rId3">
            <a:alphaModFix/>
          </a:blip>
          <a:srcRect/>
          <a:stretch/>
        </p:blipFill>
        <p:spPr>
          <a:xfrm>
            <a:off x="550800" y="5649120"/>
            <a:ext cx="967320" cy="720720"/>
          </a:xfrm>
          <a:prstGeom prst="rect">
            <a:avLst/>
          </a:prstGeom>
          <a:noFill/>
          <a:ln>
            <a:noFill/>
          </a:ln>
        </p:spPr>
      </p:pic>
      <p:pic>
        <p:nvPicPr>
          <p:cNvPr id="127" name="Google Shape;127;p18"/>
          <p:cNvPicPr preferRelativeResize="0"/>
          <p:nvPr/>
        </p:nvPicPr>
        <p:blipFill rotWithShape="1">
          <a:blip r:embed="rId4">
            <a:alphaModFix/>
          </a:blip>
          <a:srcRect/>
          <a:stretch/>
        </p:blipFill>
        <p:spPr>
          <a:xfrm rot="5400000">
            <a:off x="10833120" y="-896040"/>
            <a:ext cx="558000" cy="2337840"/>
          </a:xfrm>
          <a:prstGeom prst="rect">
            <a:avLst/>
          </a:prstGeom>
          <a:noFill/>
          <a:ln>
            <a:noFill/>
          </a:ln>
        </p:spPr>
      </p:pic>
      <p:pic>
        <p:nvPicPr>
          <p:cNvPr id="128" name="Google Shape;128;p18"/>
          <p:cNvPicPr preferRelativeResize="0"/>
          <p:nvPr/>
        </p:nvPicPr>
        <p:blipFill rotWithShape="1">
          <a:blip r:embed="rId5">
            <a:alphaModFix/>
          </a:blip>
          <a:srcRect/>
          <a:stretch/>
        </p:blipFill>
        <p:spPr>
          <a:xfrm>
            <a:off x="9394920" y="-6120"/>
            <a:ext cx="559800" cy="558000"/>
          </a:xfrm>
          <a:prstGeom prst="rect">
            <a:avLst/>
          </a:prstGeom>
          <a:noFill/>
          <a:ln>
            <a:noFill/>
          </a:ln>
        </p:spPr>
      </p:pic>
      <p:pic>
        <p:nvPicPr>
          <p:cNvPr id="129" name="Google Shape;129;p18" descr="A picture containing food, room, drawing&#10;&#10;Description automatically generated"/>
          <p:cNvPicPr preferRelativeResize="0"/>
          <p:nvPr/>
        </p:nvPicPr>
        <p:blipFill rotWithShape="1">
          <a:blip r:embed="rId6">
            <a:alphaModFix/>
          </a:blip>
          <a:srcRect/>
          <a:stretch/>
        </p:blipFill>
        <p:spPr>
          <a:xfrm>
            <a:off x="285840" y="152280"/>
            <a:ext cx="1037520" cy="1066320"/>
          </a:xfrm>
          <a:prstGeom prst="rect">
            <a:avLst/>
          </a:prstGeom>
          <a:noFill/>
          <a:ln>
            <a:noFill/>
          </a:ln>
        </p:spPr>
      </p:pic>
      <p:pic>
        <p:nvPicPr>
          <p:cNvPr id="130" name="Google Shape;130;p18"/>
          <p:cNvPicPr preferRelativeResize="0"/>
          <p:nvPr/>
        </p:nvPicPr>
        <p:blipFill rotWithShape="1">
          <a:blip r:embed="rId4">
            <a:alphaModFix/>
          </a:blip>
          <a:srcRect/>
          <a:stretch/>
        </p:blipFill>
        <p:spPr>
          <a:xfrm>
            <a:off x="11755440" y="5400"/>
            <a:ext cx="559800" cy="6851880"/>
          </a:xfrm>
          <a:prstGeom prst="rect">
            <a:avLst/>
          </a:prstGeom>
          <a:noFill/>
          <a:ln>
            <a:noFill/>
          </a:ln>
        </p:spPr>
      </p:pic>
      <p:sp>
        <p:nvSpPr>
          <p:cNvPr id="131" name="Google Shape;131;p18"/>
          <p:cNvSpPr/>
          <p:nvPr/>
        </p:nvSpPr>
        <p:spPr>
          <a:xfrm>
            <a:off x="3347305" y="-95"/>
            <a:ext cx="7315200" cy="714300"/>
          </a:xfrm>
          <a:prstGeom prst="rect">
            <a:avLst/>
          </a:prstGeom>
          <a:noFill/>
          <a:ln>
            <a:noFill/>
          </a:ln>
        </p:spPr>
        <p:txBody>
          <a:bodyPr spcFirstLastPara="1" wrap="square" lIns="0" tIns="0" rIns="0" bIns="0" anchor="ctr" anchorCtr="0">
            <a:noAutofit/>
          </a:bodyPr>
          <a:lstStyle/>
          <a:p>
            <a:pPr>
              <a:buSzPts val="3600"/>
            </a:pPr>
            <a:r>
              <a:rPr lang="en-IN" sz="3600" b="1" i="0" u="none" strike="noStrike" cap="none" dirty="0">
                <a:solidFill>
                  <a:srgbClr val="FF0000"/>
                </a:solidFill>
                <a:latin typeface="Century Gothic"/>
                <a:ea typeface="Century Gothic"/>
                <a:cs typeface="Century Gothic"/>
                <a:sym typeface="Century Gothic"/>
              </a:rPr>
              <a:t>System Requirements </a:t>
            </a:r>
            <a:endParaRPr lang="en-IN" sz="3600" dirty="0"/>
          </a:p>
        </p:txBody>
      </p:sp>
      <p:graphicFrame>
        <p:nvGraphicFramePr>
          <p:cNvPr id="132" name="Google Shape;132;p18"/>
          <p:cNvGraphicFramePr/>
          <p:nvPr>
            <p:extLst>
              <p:ext uri="{D42A27DB-BD31-4B8C-83A1-F6EECF244321}">
                <p14:modId xmlns:p14="http://schemas.microsoft.com/office/powerpoint/2010/main" val="1065799264"/>
              </p:ext>
            </p:extLst>
          </p:nvPr>
        </p:nvGraphicFramePr>
        <p:xfrm>
          <a:off x="2231900" y="1503600"/>
          <a:ext cx="7169175" cy="2622580"/>
        </p:xfrm>
        <a:graphic>
          <a:graphicData uri="http://schemas.openxmlformats.org/drawingml/2006/table">
            <a:tbl>
              <a:tblPr>
                <a:noFill/>
                <a:tableStyleId>{B5A26E2C-8D4A-4194-AD1E-439F7E16F278}</a:tableStyleId>
              </a:tblPr>
              <a:tblGrid>
                <a:gridCol w="1218525">
                  <a:extLst>
                    <a:ext uri="{9D8B030D-6E8A-4147-A177-3AD203B41FA5}">
                      <a16:colId xmlns:a16="http://schemas.microsoft.com/office/drawing/2014/main" val="20000"/>
                    </a:ext>
                  </a:extLst>
                </a:gridCol>
                <a:gridCol w="2401550">
                  <a:extLst>
                    <a:ext uri="{9D8B030D-6E8A-4147-A177-3AD203B41FA5}">
                      <a16:colId xmlns:a16="http://schemas.microsoft.com/office/drawing/2014/main" val="20001"/>
                    </a:ext>
                  </a:extLst>
                </a:gridCol>
                <a:gridCol w="3549100">
                  <a:extLst>
                    <a:ext uri="{9D8B030D-6E8A-4147-A177-3AD203B41FA5}">
                      <a16:colId xmlns:a16="http://schemas.microsoft.com/office/drawing/2014/main" val="20002"/>
                    </a:ext>
                  </a:extLst>
                </a:gridCol>
              </a:tblGrid>
              <a:tr h="501975">
                <a:tc>
                  <a:txBody>
                    <a:bodyPr/>
                    <a:lstStyle/>
                    <a:p>
                      <a:pPr marL="114300" marR="0" lvl="0" indent="0" algn="l" rtl="0">
                        <a:spcBef>
                          <a:spcPts val="0"/>
                        </a:spcBef>
                        <a:spcAft>
                          <a:spcPts val="0"/>
                        </a:spcAft>
                        <a:buNone/>
                      </a:pPr>
                      <a:r>
                        <a:rPr lang="en-IN" sz="1600" b="1">
                          <a:solidFill>
                            <a:srgbClr val="374151"/>
                          </a:solidFill>
                          <a:latin typeface="Century"/>
                          <a:ea typeface="Century"/>
                          <a:cs typeface="Century"/>
                          <a:sym typeface="Century"/>
                        </a:rPr>
                        <a:t>    Sr. No.</a:t>
                      </a:r>
                      <a:endParaRPr sz="1600" b="1">
                        <a:solidFill>
                          <a:srgbClr val="374151"/>
                        </a:solidFill>
                        <a:latin typeface="Century"/>
                        <a:ea typeface="Century"/>
                        <a:cs typeface="Century"/>
                        <a:sym typeface="Century"/>
                      </a:endParaRPr>
                    </a:p>
                  </a:txBody>
                  <a:tcPr marL="63500" marR="63500" marT="63500" marB="63500"/>
                </a:tc>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Parameter</a:t>
                      </a:r>
                      <a:endParaRPr sz="1600" b="1">
                        <a:solidFill>
                          <a:srgbClr val="374151"/>
                        </a:solidFill>
                        <a:latin typeface="Century"/>
                        <a:ea typeface="Century"/>
                        <a:cs typeface="Century"/>
                        <a:sym typeface="Century"/>
                      </a:endParaRPr>
                    </a:p>
                  </a:txBody>
                  <a:tcPr marL="63500" marR="63500" marT="63500" marB="63500"/>
                </a:tc>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Minimum Requirement</a:t>
                      </a:r>
                      <a:endParaRPr sz="1600" b="1">
                        <a:solidFill>
                          <a:srgbClr val="374151"/>
                        </a:solidFill>
                        <a:latin typeface="Century"/>
                        <a:ea typeface="Century"/>
                        <a:cs typeface="Century"/>
                        <a:sym typeface="Century"/>
                      </a:endParaRPr>
                    </a:p>
                  </a:txBody>
                  <a:tcPr marL="63500" marR="63500" marT="63500" marB="63500"/>
                </a:tc>
                <a:extLst>
                  <a:ext uri="{0D108BD9-81ED-4DB2-BD59-A6C34878D82A}">
                    <a16:rowId xmlns:a16="http://schemas.microsoft.com/office/drawing/2014/main" val="10000"/>
                  </a:ext>
                </a:extLst>
              </a:tr>
              <a:tr h="501975">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1</a:t>
                      </a:r>
                      <a:endParaRPr sz="1600" b="1">
                        <a:solidFill>
                          <a:srgbClr val="374151"/>
                        </a:solidFill>
                        <a:latin typeface="Century"/>
                        <a:ea typeface="Century"/>
                        <a:cs typeface="Century"/>
                        <a:sym typeface="Century"/>
                      </a:endParaRPr>
                    </a:p>
                  </a:txBody>
                  <a:tcPr marL="63500" marR="63500" marT="63500" marB="63500"/>
                </a:tc>
                <a:tc>
                  <a:txBody>
                    <a:bodyPr/>
                    <a:lstStyle/>
                    <a:p>
                      <a:pPr marL="0" marR="142875" lvl="0" indent="57150" algn="ctr" rtl="0">
                        <a:spcBef>
                          <a:spcPts val="0"/>
                        </a:spcBef>
                        <a:spcAft>
                          <a:spcPts val="0"/>
                        </a:spcAft>
                        <a:buNone/>
                      </a:pPr>
                      <a:r>
                        <a:rPr lang="en-IN" sz="1600" b="1">
                          <a:solidFill>
                            <a:srgbClr val="374151"/>
                          </a:solidFill>
                          <a:latin typeface="Century"/>
                          <a:ea typeface="Century"/>
                          <a:cs typeface="Century"/>
                          <a:sym typeface="Century"/>
                        </a:rPr>
                        <a:t>Intel Xeon E5 2637</a:t>
                      </a:r>
                      <a:endParaRPr sz="1600" b="1">
                        <a:solidFill>
                          <a:srgbClr val="374151"/>
                        </a:solidFill>
                        <a:latin typeface="Century"/>
                        <a:ea typeface="Century"/>
                        <a:cs typeface="Century"/>
                        <a:sym typeface="Century"/>
                      </a:endParaRPr>
                    </a:p>
                  </a:txBody>
                  <a:tcPr marL="63500" marR="63500" marT="63500" marB="63500"/>
                </a:tc>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 3.5 GHz</a:t>
                      </a:r>
                      <a:endParaRPr sz="1600" b="1">
                        <a:solidFill>
                          <a:srgbClr val="374151"/>
                        </a:solidFill>
                        <a:latin typeface="Century"/>
                        <a:ea typeface="Century"/>
                        <a:cs typeface="Century"/>
                        <a:sym typeface="Century"/>
                      </a:endParaRPr>
                    </a:p>
                  </a:txBody>
                  <a:tcPr marL="63500" marR="63500" marT="63500" marB="63500"/>
                </a:tc>
                <a:extLst>
                  <a:ext uri="{0D108BD9-81ED-4DB2-BD59-A6C34878D82A}">
                    <a16:rowId xmlns:a16="http://schemas.microsoft.com/office/drawing/2014/main" val="10001"/>
                  </a:ext>
                </a:extLst>
              </a:tr>
              <a:tr h="501975">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2</a:t>
                      </a:r>
                      <a:endParaRPr sz="1600" b="1">
                        <a:solidFill>
                          <a:srgbClr val="374151"/>
                        </a:solidFill>
                        <a:latin typeface="Century"/>
                        <a:ea typeface="Century"/>
                        <a:cs typeface="Century"/>
                        <a:sym typeface="Century"/>
                      </a:endParaRPr>
                    </a:p>
                  </a:txBody>
                  <a:tcPr marL="63500" marR="63500" marT="63500" marB="63500"/>
                </a:tc>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RAM </a:t>
                      </a:r>
                      <a:endParaRPr sz="1600" b="1">
                        <a:solidFill>
                          <a:srgbClr val="374151"/>
                        </a:solidFill>
                        <a:latin typeface="Century"/>
                        <a:ea typeface="Century"/>
                        <a:cs typeface="Century"/>
                        <a:sym typeface="Century"/>
                      </a:endParaRPr>
                    </a:p>
                  </a:txBody>
                  <a:tcPr marL="63500" marR="63500" marT="63500" marB="63500"/>
                </a:tc>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16 GB</a:t>
                      </a:r>
                      <a:endParaRPr sz="1600" b="1">
                        <a:solidFill>
                          <a:srgbClr val="374151"/>
                        </a:solidFill>
                        <a:latin typeface="Century"/>
                        <a:ea typeface="Century"/>
                        <a:cs typeface="Century"/>
                        <a:sym typeface="Century"/>
                      </a:endParaRPr>
                    </a:p>
                  </a:txBody>
                  <a:tcPr marL="63500" marR="63500" marT="63500" marB="63500"/>
                </a:tc>
                <a:extLst>
                  <a:ext uri="{0D108BD9-81ED-4DB2-BD59-A6C34878D82A}">
                    <a16:rowId xmlns:a16="http://schemas.microsoft.com/office/drawing/2014/main" val="10002"/>
                  </a:ext>
                </a:extLst>
              </a:tr>
              <a:tr h="501975">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3</a:t>
                      </a:r>
                      <a:endParaRPr sz="1600" b="1">
                        <a:solidFill>
                          <a:srgbClr val="374151"/>
                        </a:solidFill>
                        <a:latin typeface="Century"/>
                        <a:ea typeface="Century"/>
                        <a:cs typeface="Century"/>
                        <a:sym typeface="Century"/>
                      </a:endParaRPr>
                    </a:p>
                  </a:txBody>
                  <a:tcPr marL="63500" marR="63500" marT="63500" marB="63500"/>
                </a:tc>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Hard Disk</a:t>
                      </a:r>
                      <a:endParaRPr sz="1600" b="1">
                        <a:solidFill>
                          <a:srgbClr val="374151"/>
                        </a:solidFill>
                        <a:latin typeface="Century"/>
                        <a:ea typeface="Century"/>
                        <a:cs typeface="Century"/>
                        <a:sym typeface="Century"/>
                      </a:endParaRPr>
                    </a:p>
                  </a:txBody>
                  <a:tcPr marL="63500" marR="63500" marT="63500" marB="63500"/>
                </a:tc>
                <a:tc>
                  <a:txBody>
                    <a:bodyPr/>
                    <a:lstStyle/>
                    <a:p>
                      <a:pPr marL="0" marR="600075" lvl="0" indent="457200" algn="ctr" rtl="0">
                        <a:spcBef>
                          <a:spcPts val="0"/>
                        </a:spcBef>
                        <a:spcAft>
                          <a:spcPts val="0"/>
                        </a:spcAft>
                        <a:buNone/>
                      </a:pPr>
                      <a:r>
                        <a:rPr lang="en-IN" sz="1600" b="1" dirty="0">
                          <a:solidFill>
                            <a:srgbClr val="374151"/>
                          </a:solidFill>
                          <a:latin typeface="Century"/>
                          <a:ea typeface="Century"/>
                          <a:cs typeface="Century"/>
                          <a:sym typeface="Century"/>
                        </a:rPr>
                        <a:t>1 TB</a:t>
                      </a:r>
                      <a:endParaRPr sz="1600" b="1" dirty="0">
                        <a:solidFill>
                          <a:srgbClr val="374151"/>
                        </a:solidFill>
                        <a:latin typeface="Century"/>
                        <a:ea typeface="Century"/>
                        <a:cs typeface="Century"/>
                        <a:sym typeface="Century"/>
                      </a:endParaRPr>
                    </a:p>
                  </a:txBody>
                  <a:tcPr marL="63500" marR="63500" marT="63500" marB="63500"/>
                </a:tc>
                <a:extLst>
                  <a:ext uri="{0D108BD9-81ED-4DB2-BD59-A6C34878D82A}">
                    <a16:rowId xmlns:a16="http://schemas.microsoft.com/office/drawing/2014/main" val="10003"/>
                  </a:ext>
                </a:extLst>
              </a:tr>
              <a:tr h="501975">
                <a:tc>
                  <a:txBody>
                    <a:bodyPr/>
                    <a:lstStyle/>
                    <a:p>
                      <a:pPr marL="0" marR="600075" lvl="0" indent="457200" algn="ctr" rtl="0">
                        <a:spcBef>
                          <a:spcPts val="0"/>
                        </a:spcBef>
                        <a:spcAft>
                          <a:spcPts val="0"/>
                        </a:spcAft>
                        <a:buNone/>
                      </a:pPr>
                      <a:r>
                        <a:rPr lang="en-IN" sz="1600" b="1">
                          <a:solidFill>
                            <a:srgbClr val="374151"/>
                          </a:solidFill>
                          <a:latin typeface="Century"/>
                          <a:ea typeface="Century"/>
                          <a:cs typeface="Century"/>
                          <a:sym typeface="Century"/>
                        </a:rPr>
                        <a:t>4</a:t>
                      </a:r>
                      <a:endParaRPr sz="1600" b="1">
                        <a:solidFill>
                          <a:srgbClr val="374151"/>
                        </a:solidFill>
                        <a:latin typeface="Century"/>
                        <a:ea typeface="Century"/>
                        <a:cs typeface="Century"/>
                        <a:sym typeface="Century"/>
                      </a:endParaRPr>
                    </a:p>
                  </a:txBody>
                  <a:tcPr marL="63500" marR="63500" marT="63500" marB="63500"/>
                </a:tc>
                <a:tc>
                  <a:txBody>
                    <a:bodyPr/>
                    <a:lstStyle/>
                    <a:p>
                      <a:pPr marL="0" marR="371475" lvl="0" indent="114300" algn="ctr" rtl="0">
                        <a:spcBef>
                          <a:spcPts val="0"/>
                        </a:spcBef>
                        <a:spcAft>
                          <a:spcPts val="0"/>
                        </a:spcAft>
                        <a:buNone/>
                      </a:pPr>
                      <a:r>
                        <a:rPr lang="en-IN" sz="1600" b="1">
                          <a:solidFill>
                            <a:srgbClr val="374151"/>
                          </a:solidFill>
                          <a:latin typeface="Century"/>
                          <a:ea typeface="Century"/>
                          <a:cs typeface="Century"/>
                          <a:sym typeface="Century"/>
                        </a:rPr>
                        <a:t> Graphic Card </a:t>
                      </a:r>
                      <a:endParaRPr sz="1600" b="1">
                        <a:solidFill>
                          <a:srgbClr val="374151"/>
                        </a:solidFill>
                        <a:latin typeface="Century"/>
                        <a:ea typeface="Century"/>
                        <a:cs typeface="Century"/>
                        <a:sym typeface="Century"/>
                      </a:endParaRPr>
                    </a:p>
                  </a:txBody>
                  <a:tcPr marL="63500" marR="63500" marT="63500" marB="63500"/>
                </a:tc>
                <a:tc>
                  <a:txBody>
                    <a:bodyPr/>
                    <a:lstStyle/>
                    <a:p>
                      <a:pPr marL="0" marR="0" lvl="0" indent="-57150" algn="ctr" rtl="0">
                        <a:spcBef>
                          <a:spcPts val="0"/>
                        </a:spcBef>
                        <a:spcAft>
                          <a:spcPts val="0"/>
                        </a:spcAft>
                        <a:buNone/>
                      </a:pPr>
                      <a:r>
                        <a:rPr lang="en-IN" sz="1600" b="1" dirty="0">
                          <a:solidFill>
                            <a:srgbClr val="374151"/>
                          </a:solidFill>
                          <a:latin typeface="Century"/>
                          <a:ea typeface="Century"/>
                          <a:cs typeface="Century"/>
                          <a:sym typeface="Century"/>
                        </a:rPr>
                        <a:t>NVIDIA GeForce GTX Titan (12 GB RAM )</a:t>
                      </a:r>
                      <a:endParaRPr sz="1600" b="1" dirty="0">
                        <a:solidFill>
                          <a:srgbClr val="374151"/>
                        </a:solidFill>
                        <a:latin typeface="Century"/>
                        <a:ea typeface="Century"/>
                        <a:cs typeface="Century"/>
                        <a:sym typeface="Century"/>
                      </a:endParaRPr>
                    </a:p>
                  </a:txBody>
                  <a:tcPr marL="63500" marR="63500" marT="63500" marB="63500"/>
                </a:tc>
                <a:extLst>
                  <a:ext uri="{0D108BD9-81ED-4DB2-BD59-A6C34878D82A}">
                    <a16:rowId xmlns:a16="http://schemas.microsoft.com/office/drawing/2014/main" val="10004"/>
                  </a:ext>
                </a:extLst>
              </a:tr>
            </a:tbl>
          </a:graphicData>
        </a:graphic>
      </p:graphicFrame>
      <p:sp>
        <p:nvSpPr>
          <p:cNvPr id="133" name="Google Shape;133;p18"/>
          <p:cNvSpPr txBox="1"/>
          <p:nvPr/>
        </p:nvSpPr>
        <p:spPr>
          <a:xfrm>
            <a:off x="2155702" y="4433750"/>
            <a:ext cx="8169600" cy="2016300"/>
          </a:xfrm>
          <a:prstGeom prst="rect">
            <a:avLst/>
          </a:prstGeom>
          <a:noFill/>
          <a:ln>
            <a:noFill/>
          </a:ln>
        </p:spPr>
        <p:txBody>
          <a:bodyPr spcFirstLastPara="1" wrap="square" lIns="91425" tIns="91425" rIns="91425" bIns="91425" anchor="t" anchorCtr="0">
            <a:spAutoFit/>
          </a:bodyPr>
          <a:lstStyle/>
          <a:p>
            <a:pPr marL="0" marR="600075" lvl="0" indent="0" algn="just" rtl="0">
              <a:lnSpc>
                <a:spcPct val="150000"/>
              </a:lnSpc>
              <a:spcBef>
                <a:spcPts val="0"/>
              </a:spcBef>
              <a:spcAft>
                <a:spcPts val="0"/>
              </a:spcAft>
              <a:buNone/>
            </a:pPr>
            <a:r>
              <a:rPr lang="en-IN" sz="1700" b="1" dirty="0">
                <a:solidFill>
                  <a:srgbClr val="374151"/>
                </a:solidFill>
                <a:latin typeface="Century"/>
                <a:ea typeface="Century"/>
                <a:cs typeface="Century"/>
                <a:sym typeface="Century"/>
              </a:rPr>
              <a:t>Software Requirements </a:t>
            </a:r>
            <a:endParaRPr sz="1700" b="1" dirty="0">
              <a:solidFill>
                <a:srgbClr val="374151"/>
              </a:solidFill>
              <a:latin typeface="Century"/>
              <a:ea typeface="Century"/>
              <a:cs typeface="Century"/>
              <a:sym typeface="Century"/>
            </a:endParaRPr>
          </a:p>
          <a:p>
            <a:pPr marL="914400" marR="600075" lvl="0" indent="-565150" algn="just" rtl="0">
              <a:lnSpc>
                <a:spcPct val="150000"/>
              </a:lnSpc>
              <a:spcBef>
                <a:spcPts val="0"/>
              </a:spcBef>
              <a:spcAft>
                <a:spcPts val="0"/>
              </a:spcAft>
              <a:buClr>
                <a:srgbClr val="374151"/>
              </a:buClr>
              <a:buSzPts val="1700"/>
              <a:buFont typeface="Century"/>
              <a:buChar char="●"/>
            </a:pPr>
            <a:r>
              <a:rPr lang="en-IN" sz="1700" dirty="0">
                <a:solidFill>
                  <a:srgbClr val="374151"/>
                </a:solidFill>
                <a:latin typeface="Century"/>
                <a:ea typeface="Century"/>
                <a:cs typeface="Century"/>
                <a:sym typeface="Century"/>
              </a:rPr>
              <a:t>Operating System: Windows 10+</a:t>
            </a:r>
            <a:endParaRPr sz="1700" dirty="0">
              <a:solidFill>
                <a:srgbClr val="374151"/>
              </a:solidFill>
              <a:latin typeface="Century"/>
              <a:ea typeface="Century"/>
              <a:cs typeface="Century"/>
              <a:sym typeface="Century"/>
            </a:endParaRPr>
          </a:p>
          <a:p>
            <a:pPr marL="914400" marR="600075" lvl="0" indent="-565150" algn="just" rtl="0">
              <a:lnSpc>
                <a:spcPct val="150000"/>
              </a:lnSpc>
              <a:spcBef>
                <a:spcPts val="0"/>
              </a:spcBef>
              <a:spcAft>
                <a:spcPts val="0"/>
              </a:spcAft>
              <a:buClr>
                <a:srgbClr val="374151"/>
              </a:buClr>
              <a:buSzPts val="1700"/>
              <a:buFont typeface="Century"/>
              <a:buChar char="●"/>
            </a:pPr>
            <a:r>
              <a:rPr lang="en-IN" sz="1700" dirty="0">
                <a:solidFill>
                  <a:srgbClr val="374151"/>
                </a:solidFill>
                <a:latin typeface="Century"/>
                <a:ea typeface="Century"/>
                <a:cs typeface="Century"/>
                <a:sym typeface="Century"/>
              </a:rPr>
              <a:t>Programming Language : Python 3.0 &amp; above.</a:t>
            </a:r>
            <a:endParaRPr sz="1700" dirty="0">
              <a:solidFill>
                <a:srgbClr val="374151"/>
              </a:solidFill>
              <a:latin typeface="Century"/>
              <a:ea typeface="Century"/>
              <a:cs typeface="Century"/>
              <a:sym typeface="Century"/>
            </a:endParaRPr>
          </a:p>
          <a:p>
            <a:pPr marL="914400" marR="600075" lvl="0" indent="-565150" algn="just" rtl="0">
              <a:lnSpc>
                <a:spcPct val="150000"/>
              </a:lnSpc>
              <a:spcBef>
                <a:spcPts val="0"/>
              </a:spcBef>
              <a:spcAft>
                <a:spcPts val="0"/>
              </a:spcAft>
              <a:buClr>
                <a:srgbClr val="374151"/>
              </a:buClr>
              <a:buSzPts val="1700"/>
              <a:buFont typeface="Century"/>
              <a:buChar char="●"/>
            </a:pPr>
            <a:r>
              <a:rPr lang="en-IN" sz="1700" dirty="0">
                <a:solidFill>
                  <a:srgbClr val="374151"/>
                </a:solidFill>
                <a:latin typeface="Century"/>
                <a:ea typeface="Century"/>
                <a:cs typeface="Century"/>
                <a:sym typeface="Century"/>
              </a:rPr>
              <a:t>Framework: </a:t>
            </a:r>
            <a:r>
              <a:rPr lang="en-IN" sz="1700" dirty="0" err="1">
                <a:solidFill>
                  <a:srgbClr val="374151"/>
                </a:solidFill>
                <a:latin typeface="Century"/>
                <a:ea typeface="Century"/>
                <a:cs typeface="Century"/>
                <a:sym typeface="Century"/>
              </a:rPr>
              <a:t>Tensorflow</a:t>
            </a:r>
            <a:r>
              <a:rPr lang="en-IN" sz="1700" dirty="0">
                <a:solidFill>
                  <a:srgbClr val="374151"/>
                </a:solidFill>
                <a:latin typeface="Century"/>
                <a:ea typeface="Century"/>
                <a:cs typeface="Century"/>
                <a:sym typeface="Century"/>
              </a:rPr>
              <a:t> 2.16.1, Python Flask</a:t>
            </a:r>
            <a:endParaRPr sz="1700" dirty="0">
              <a:solidFill>
                <a:srgbClr val="374151"/>
              </a:solidFill>
              <a:latin typeface="Century"/>
              <a:ea typeface="Century"/>
              <a:cs typeface="Century"/>
              <a:sym typeface="Century"/>
            </a:endParaRPr>
          </a:p>
          <a:p>
            <a:pPr marL="914400" marR="600075" lvl="0" indent="-565150" algn="just" rtl="0">
              <a:lnSpc>
                <a:spcPct val="150000"/>
              </a:lnSpc>
              <a:spcBef>
                <a:spcPts val="0"/>
              </a:spcBef>
              <a:spcAft>
                <a:spcPts val="0"/>
              </a:spcAft>
              <a:buClr>
                <a:srgbClr val="374151"/>
              </a:buClr>
              <a:buSzPts val="1700"/>
              <a:buFont typeface="Century"/>
              <a:buChar char="●"/>
            </a:pPr>
            <a:r>
              <a:rPr lang="en-IN" sz="1700" dirty="0">
                <a:solidFill>
                  <a:srgbClr val="374151"/>
                </a:solidFill>
                <a:latin typeface="Century"/>
                <a:ea typeface="Century"/>
                <a:cs typeface="Century"/>
                <a:sym typeface="Century"/>
              </a:rPr>
              <a:t>Libraries : </a:t>
            </a:r>
            <a:r>
              <a:rPr lang="en-IN" sz="1700" dirty="0" err="1">
                <a:solidFill>
                  <a:srgbClr val="374151"/>
                </a:solidFill>
                <a:latin typeface="Century"/>
                <a:ea typeface="Century"/>
                <a:cs typeface="Century"/>
                <a:sym typeface="Century"/>
              </a:rPr>
              <a:t>Sklearn</a:t>
            </a:r>
            <a:r>
              <a:rPr lang="en-IN" sz="1700" dirty="0">
                <a:solidFill>
                  <a:srgbClr val="374151"/>
                </a:solidFill>
                <a:latin typeface="Century"/>
                <a:ea typeface="Century"/>
                <a:cs typeface="Century"/>
                <a:sym typeface="Century"/>
              </a:rPr>
              <a:t>, OpenCV, Face-recognition, Pandas, NumPy</a:t>
            </a:r>
            <a:endParaRPr sz="1700" dirty="0">
              <a:latin typeface="Century"/>
              <a:ea typeface="Century"/>
              <a:cs typeface="Century"/>
              <a:sym typeface="Century"/>
            </a:endParaRPr>
          </a:p>
        </p:txBody>
      </p:sp>
      <p:sp>
        <p:nvSpPr>
          <p:cNvPr id="134" name="Google Shape;134;p18"/>
          <p:cNvSpPr/>
          <p:nvPr/>
        </p:nvSpPr>
        <p:spPr>
          <a:xfrm>
            <a:off x="2231900" y="995490"/>
            <a:ext cx="7315200" cy="3030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IN" sz="1700" b="1">
                <a:solidFill>
                  <a:schemeClr val="dk1"/>
                </a:solidFill>
                <a:latin typeface="Century"/>
                <a:ea typeface="Century"/>
                <a:cs typeface="Century"/>
                <a:sym typeface="Century"/>
              </a:rPr>
              <a:t>Hardware Requirements</a:t>
            </a:r>
            <a:endParaRPr sz="1700" b="1">
              <a:solidFill>
                <a:schemeClr val="dk1"/>
              </a:solidFill>
              <a:latin typeface="Century"/>
              <a:ea typeface="Century"/>
              <a:cs typeface="Century"/>
              <a:sym typeface="Century"/>
            </a:endParaRPr>
          </a:p>
        </p:txBody>
      </p:sp>
    </p:spTree>
  </p:cSld>
  <p:clrMapOvr>
    <a:masterClrMapping/>
  </p:clrMapOvr>
  <p:transition spd="med">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19" descr="A close up of a sign&#10;&#10;Description automatically generated"/>
          <p:cNvPicPr preferRelativeResize="0"/>
          <p:nvPr/>
        </p:nvPicPr>
        <p:blipFill rotWithShape="1">
          <a:blip r:embed="rId3">
            <a:alphaModFix/>
          </a:blip>
          <a:srcRect/>
          <a:stretch/>
        </p:blipFill>
        <p:spPr>
          <a:xfrm>
            <a:off x="550800" y="5649120"/>
            <a:ext cx="967320" cy="720720"/>
          </a:xfrm>
          <a:prstGeom prst="rect">
            <a:avLst/>
          </a:prstGeom>
          <a:noFill/>
          <a:ln>
            <a:noFill/>
          </a:ln>
        </p:spPr>
      </p:pic>
      <p:pic>
        <p:nvPicPr>
          <p:cNvPr id="140" name="Google Shape;140;p19"/>
          <p:cNvPicPr preferRelativeResize="0"/>
          <p:nvPr/>
        </p:nvPicPr>
        <p:blipFill rotWithShape="1">
          <a:blip r:embed="rId4">
            <a:alphaModFix/>
          </a:blip>
          <a:srcRect/>
          <a:stretch/>
        </p:blipFill>
        <p:spPr>
          <a:xfrm rot="5400000">
            <a:off x="10833120" y="-896040"/>
            <a:ext cx="558000" cy="2337840"/>
          </a:xfrm>
          <a:prstGeom prst="rect">
            <a:avLst/>
          </a:prstGeom>
          <a:noFill/>
          <a:ln>
            <a:noFill/>
          </a:ln>
        </p:spPr>
      </p:pic>
      <p:pic>
        <p:nvPicPr>
          <p:cNvPr id="141" name="Google Shape;141;p19"/>
          <p:cNvPicPr preferRelativeResize="0"/>
          <p:nvPr/>
        </p:nvPicPr>
        <p:blipFill rotWithShape="1">
          <a:blip r:embed="rId5">
            <a:alphaModFix/>
          </a:blip>
          <a:srcRect/>
          <a:stretch/>
        </p:blipFill>
        <p:spPr>
          <a:xfrm>
            <a:off x="9394920" y="-6120"/>
            <a:ext cx="559800" cy="558000"/>
          </a:xfrm>
          <a:prstGeom prst="rect">
            <a:avLst/>
          </a:prstGeom>
          <a:noFill/>
          <a:ln>
            <a:noFill/>
          </a:ln>
        </p:spPr>
      </p:pic>
      <p:pic>
        <p:nvPicPr>
          <p:cNvPr id="142" name="Google Shape;142;p19" descr="A picture containing food, room, drawing&#10;&#10;Description automatically generated"/>
          <p:cNvPicPr preferRelativeResize="0"/>
          <p:nvPr/>
        </p:nvPicPr>
        <p:blipFill rotWithShape="1">
          <a:blip r:embed="rId6">
            <a:alphaModFix/>
          </a:blip>
          <a:srcRect/>
          <a:stretch/>
        </p:blipFill>
        <p:spPr>
          <a:xfrm>
            <a:off x="285840" y="119064"/>
            <a:ext cx="1037520" cy="1066320"/>
          </a:xfrm>
          <a:prstGeom prst="rect">
            <a:avLst/>
          </a:prstGeom>
          <a:noFill/>
          <a:ln>
            <a:noFill/>
          </a:ln>
        </p:spPr>
      </p:pic>
      <p:sp>
        <p:nvSpPr>
          <p:cNvPr id="143" name="Google Shape;143;p19"/>
          <p:cNvSpPr/>
          <p:nvPr/>
        </p:nvSpPr>
        <p:spPr>
          <a:xfrm>
            <a:off x="4038480" y="6356520"/>
            <a:ext cx="4113720" cy="36396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144" name="Google Shape;144;p19"/>
          <p:cNvSpPr/>
          <p:nvPr/>
        </p:nvSpPr>
        <p:spPr>
          <a:xfrm>
            <a:off x="86104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7</a:t>
            </a:fld>
            <a:endParaRPr sz="1200" b="0" i="0" u="none" strike="noStrike" cap="none">
              <a:solidFill>
                <a:schemeClr val="dk1"/>
              </a:solidFill>
              <a:latin typeface="Arial"/>
              <a:ea typeface="Arial"/>
              <a:cs typeface="Arial"/>
              <a:sym typeface="Arial"/>
            </a:endParaRPr>
          </a:p>
        </p:txBody>
      </p:sp>
      <p:sp>
        <p:nvSpPr>
          <p:cNvPr id="145" name="Google Shape;145;p19"/>
          <p:cNvSpPr/>
          <p:nvPr/>
        </p:nvSpPr>
        <p:spPr>
          <a:xfrm>
            <a:off x="1440000" y="1541600"/>
            <a:ext cx="9539280" cy="4035960"/>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pic>
        <p:nvPicPr>
          <p:cNvPr id="146" name="Google Shape;146;p19"/>
          <p:cNvPicPr preferRelativeResize="0"/>
          <p:nvPr/>
        </p:nvPicPr>
        <p:blipFill rotWithShape="1">
          <a:blip r:embed="rId4">
            <a:alphaModFix/>
          </a:blip>
          <a:srcRect/>
          <a:stretch/>
        </p:blipFill>
        <p:spPr>
          <a:xfrm>
            <a:off x="11755440" y="5400"/>
            <a:ext cx="559800" cy="6851880"/>
          </a:xfrm>
          <a:prstGeom prst="rect">
            <a:avLst/>
          </a:prstGeom>
          <a:noFill/>
          <a:ln>
            <a:noFill/>
          </a:ln>
        </p:spPr>
      </p:pic>
      <p:sp>
        <p:nvSpPr>
          <p:cNvPr id="147" name="Google Shape;147;p19"/>
          <p:cNvSpPr/>
          <p:nvPr/>
        </p:nvSpPr>
        <p:spPr>
          <a:xfrm>
            <a:off x="4903596" y="5918479"/>
            <a:ext cx="2552281" cy="387640"/>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49" name="Google Shape;149;p19"/>
          <p:cNvSpPr/>
          <p:nvPr/>
        </p:nvSpPr>
        <p:spPr>
          <a:xfrm>
            <a:off x="3337857" y="182725"/>
            <a:ext cx="5007600" cy="714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IN" sz="3600" b="1" dirty="0">
                <a:solidFill>
                  <a:srgbClr val="FF0000"/>
                </a:solidFill>
                <a:latin typeface="Century"/>
                <a:ea typeface="Century"/>
                <a:cs typeface="Century"/>
                <a:sym typeface="Century"/>
              </a:rPr>
              <a:t>System Architecture </a:t>
            </a:r>
            <a:endParaRPr dirty="0">
              <a:latin typeface="Century"/>
              <a:ea typeface="Century"/>
              <a:cs typeface="Century"/>
              <a:sym typeface="Century"/>
            </a:endParaRPr>
          </a:p>
        </p:txBody>
      </p:sp>
      <p:pic>
        <p:nvPicPr>
          <p:cNvPr id="3" name="Picture 2">
            <a:extLst>
              <a:ext uri="{FF2B5EF4-FFF2-40B4-BE49-F238E27FC236}">
                <a16:creationId xmlns:a16="http://schemas.microsoft.com/office/drawing/2014/main" id="{69A46C67-11B7-824A-3193-2F52643DCA3C}"/>
              </a:ext>
            </a:extLst>
          </p:cNvPr>
          <p:cNvPicPr>
            <a:picLocks noChangeAspect="1"/>
          </p:cNvPicPr>
          <p:nvPr/>
        </p:nvPicPr>
        <p:blipFill>
          <a:blip r:embed="rId7"/>
          <a:stretch>
            <a:fillRect/>
          </a:stretch>
        </p:blipFill>
        <p:spPr>
          <a:xfrm>
            <a:off x="1458747" y="944026"/>
            <a:ext cx="9501786" cy="5362093"/>
          </a:xfrm>
          <a:prstGeom prst="rect">
            <a:avLst/>
          </a:prstGeom>
        </p:spPr>
      </p:pic>
    </p:spTree>
  </p:cSld>
  <p:clrMapOvr>
    <a:masterClrMapping/>
  </p:clrMapOvr>
  <p:transition spd="med">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0"/>
          <p:cNvPicPr preferRelativeResize="0"/>
          <p:nvPr/>
        </p:nvPicPr>
        <p:blipFill rotWithShape="1">
          <a:blip r:embed="rId3">
            <a:alphaModFix/>
          </a:blip>
          <a:srcRect/>
          <a:stretch/>
        </p:blipFill>
        <p:spPr>
          <a:xfrm rot="5400000">
            <a:off x="10833120" y="-896040"/>
            <a:ext cx="558000" cy="2337840"/>
          </a:xfrm>
          <a:prstGeom prst="rect">
            <a:avLst/>
          </a:prstGeom>
          <a:noFill/>
          <a:ln>
            <a:noFill/>
          </a:ln>
        </p:spPr>
      </p:pic>
      <p:pic>
        <p:nvPicPr>
          <p:cNvPr id="155" name="Google Shape;155;p20"/>
          <p:cNvPicPr preferRelativeResize="0"/>
          <p:nvPr/>
        </p:nvPicPr>
        <p:blipFill rotWithShape="1">
          <a:blip r:embed="rId4">
            <a:alphaModFix/>
          </a:blip>
          <a:srcRect/>
          <a:stretch/>
        </p:blipFill>
        <p:spPr>
          <a:xfrm>
            <a:off x="9394920" y="-6120"/>
            <a:ext cx="559800" cy="558000"/>
          </a:xfrm>
          <a:prstGeom prst="rect">
            <a:avLst/>
          </a:prstGeom>
          <a:noFill/>
          <a:ln>
            <a:noFill/>
          </a:ln>
        </p:spPr>
      </p:pic>
      <p:pic>
        <p:nvPicPr>
          <p:cNvPr id="156" name="Google Shape;156;p20" descr="A picture containing food, room, drawing&#10;&#10;Description automatically generated"/>
          <p:cNvPicPr preferRelativeResize="0"/>
          <p:nvPr/>
        </p:nvPicPr>
        <p:blipFill rotWithShape="1">
          <a:blip r:embed="rId5">
            <a:alphaModFix/>
          </a:blip>
          <a:srcRect/>
          <a:stretch/>
        </p:blipFill>
        <p:spPr>
          <a:xfrm>
            <a:off x="92090" y="77005"/>
            <a:ext cx="1037520" cy="1066320"/>
          </a:xfrm>
          <a:prstGeom prst="rect">
            <a:avLst/>
          </a:prstGeom>
          <a:noFill/>
          <a:ln>
            <a:noFill/>
          </a:ln>
        </p:spPr>
      </p:pic>
      <p:sp>
        <p:nvSpPr>
          <p:cNvPr id="157" name="Google Shape;157;p20"/>
          <p:cNvSpPr/>
          <p:nvPr/>
        </p:nvSpPr>
        <p:spPr>
          <a:xfrm>
            <a:off x="4038480" y="6356520"/>
            <a:ext cx="4113720" cy="36396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158" name="Google Shape;158;p20"/>
          <p:cNvSpPr/>
          <p:nvPr/>
        </p:nvSpPr>
        <p:spPr>
          <a:xfrm>
            <a:off x="86104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8</a:t>
            </a:fld>
            <a:endParaRPr sz="1200" b="0" i="0" u="none" strike="noStrike" cap="none">
              <a:solidFill>
                <a:schemeClr val="dk1"/>
              </a:solidFill>
              <a:latin typeface="Arial"/>
              <a:ea typeface="Arial"/>
              <a:cs typeface="Arial"/>
              <a:sym typeface="Arial"/>
            </a:endParaRPr>
          </a:p>
        </p:txBody>
      </p:sp>
      <p:pic>
        <p:nvPicPr>
          <p:cNvPr id="159" name="Google Shape;159;p20"/>
          <p:cNvPicPr preferRelativeResize="0"/>
          <p:nvPr/>
        </p:nvPicPr>
        <p:blipFill rotWithShape="1">
          <a:blip r:embed="rId3">
            <a:alphaModFix/>
          </a:blip>
          <a:srcRect/>
          <a:stretch/>
        </p:blipFill>
        <p:spPr>
          <a:xfrm>
            <a:off x="11755440" y="5400"/>
            <a:ext cx="559800" cy="6851880"/>
          </a:xfrm>
          <a:prstGeom prst="rect">
            <a:avLst/>
          </a:prstGeom>
          <a:noFill/>
          <a:ln>
            <a:noFill/>
          </a:ln>
        </p:spPr>
      </p:pic>
      <p:sp>
        <p:nvSpPr>
          <p:cNvPr id="160" name="Google Shape;160;p20"/>
          <p:cNvSpPr/>
          <p:nvPr/>
        </p:nvSpPr>
        <p:spPr>
          <a:xfrm>
            <a:off x="3932896" y="77011"/>
            <a:ext cx="6148200" cy="7143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IN" sz="3600" b="1" i="0" u="none" strike="noStrike" cap="none" dirty="0">
                <a:solidFill>
                  <a:srgbClr val="FF0000"/>
                </a:solidFill>
                <a:latin typeface="Century Gothic"/>
                <a:ea typeface="Century Gothic"/>
                <a:cs typeface="Century Gothic"/>
                <a:sym typeface="Century Gothic"/>
              </a:rPr>
              <a:t>Methodology</a:t>
            </a:r>
            <a:endParaRPr lang="en-IN" sz="3600" dirty="0"/>
          </a:p>
        </p:txBody>
      </p:sp>
      <p:sp>
        <p:nvSpPr>
          <p:cNvPr id="161" name="Google Shape;161;p20"/>
          <p:cNvSpPr txBox="1"/>
          <p:nvPr/>
        </p:nvSpPr>
        <p:spPr>
          <a:xfrm>
            <a:off x="1572400" y="675613"/>
            <a:ext cx="9530400" cy="493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b="1">
                <a:solidFill>
                  <a:schemeClr val="dk1"/>
                </a:solidFill>
                <a:latin typeface="Century"/>
                <a:ea typeface="Century"/>
                <a:cs typeface="Century"/>
                <a:sym typeface="Century"/>
              </a:rPr>
              <a:t>Dataset Preparation : </a:t>
            </a:r>
            <a:endParaRPr sz="1900" b="1">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Utilized diverse datasets from YouTube, FaceForensics++, and DFDC.</a:t>
            </a: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Custom dataset with 50% original and 50% deepfake videos.</a:t>
            </a: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Training set (70%), validation set (10%), testing set (20%).</a:t>
            </a:r>
            <a:endParaRPr sz="1900">
              <a:solidFill>
                <a:schemeClr val="dk1"/>
              </a:solidFill>
              <a:latin typeface="Century"/>
              <a:ea typeface="Century"/>
              <a:cs typeface="Century"/>
              <a:sym typeface="Century"/>
            </a:endParaRPr>
          </a:p>
          <a:p>
            <a:pPr marL="0" lvl="0" indent="0" algn="l" rtl="0">
              <a:spcBef>
                <a:spcPts val="0"/>
              </a:spcBef>
              <a:spcAft>
                <a:spcPts val="0"/>
              </a:spcAft>
              <a:buNone/>
            </a:pP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b="1">
                <a:solidFill>
                  <a:schemeClr val="dk1"/>
                </a:solidFill>
                <a:latin typeface="Century"/>
                <a:ea typeface="Century"/>
                <a:cs typeface="Century"/>
                <a:sym typeface="Century"/>
              </a:rPr>
              <a:t>Custom CNN Model : </a:t>
            </a:r>
            <a:endParaRPr sz="1900" b="1">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Input layer (224x224x3).</a:t>
            </a: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Convolutional layers with ReLU activation and max-pooling.</a:t>
            </a:r>
            <a:endParaRPr sz="1900">
              <a:solidFill>
                <a:schemeClr val="dk1"/>
              </a:solidFill>
              <a:latin typeface="Century"/>
              <a:ea typeface="Century"/>
              <a:cs typeface="Century"/>
              <a:sym typeface="Century"/>
            </a:endParaRPr>
          </a:p>
          <a:p>
            <a:pPr marL="360000" lvl="0" indent="-270000" algn="l" rtl="0">
              <a:spcBef>
                <a:spcPts val="0"/>
              </a:spcBef>
              <a:spcAft>
                <a:spcPts val="0"/>
              </a:spcAft>
              <a:buNone/>
            </a:pPr>
            <a:r>
              <a:rPr lang="en-IN" sz="1900">
                <a:solidFill>
                  <a:schemeClr val="dk1"/>
                </a:solidFill>
                <a:latin typeface="Century"/>
                <a:ea typeface="Century"/>
                <a:cs typeface="Century"/>
                <a:sym typeface="Century"/>
              </a:rPr>
              <a:t>  - Flatten layer for 1D vector, followed by fully connected layers with ReLU and    dropout.</a:t>
            </a: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Output layer for binary classification (fake or real).</a:t>
            </a:r>
            <a:endParaRPr sz="1900">
              <a:solidFill>
                <a:schemeClr val="dk1"/>
              </a:solidFill>
              <a:latin typeface="Century"/>
              <a:ea typeface="Century"/>
              <a:cs typeface="Century"/>
              <a:sym typeface="Century"/>
            </a:endParaRPr>
          </a:p>
          <a:p>
            <a:pPr marL="0" lvl="0" indent="0" algn="l" rtl="0">
              <a:spcBef>
                <a:spcPts val="0"/>
              </a:spcBef>
              <a:spcAft>
                <a:spcPts val="0"/>
              </a:spcAft>
              <a:buNone/>
            </a:pP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b="1">
                <a:solidFill>
                  <a:schemeClr val="dk1"/>
                </a:solidFill>
                <a:latin typeface="Century"/>
                <a:ea typeface="Century"/>
                <a:cs typeface="Century"/>
                <a:sym typeface="Century"/>
              </a:rPr>
              <a:t>Preprocessing Pipeline : </a:t>
            </a:r>
            <a:endParaRPr sz="1900" b="1">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Acquired video clips, extracted frames, and cropped faces.</a:t>
            </a: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Rigorous preprocessing based on DFDC criteria.</a:t>
            </a: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Utilized mean calculation for frame alignment.</a:t>
            </a:r>
            <a:endParaRPr sz="1900">
              <a:solidFill>
                <a:schemeClr val="dk1"/>
              </a:solidFill>
              <a:latin typeface="Century"/>
              <a:ea typeface="Century"/>
              <a:cs typeface="Century"/>
              <a:sym typeface="Century"/>
            </a:endParaRPr>
          </a:p>
          <a:p>
            <a:pPr marL="0" lvl="0" indent="0" algn="l" rtl="0">
              <a:spcBef>
                <a:spcPts val="0"/>
              </a:spcBef>
              <a:spcAft>
                <a:spcPts val="0"/>
              </a:spcAft>
              <a:buNone/>
            </a:pPr>
            <a:r>
              <a:rPr lang="en-IN" sz="1900">
                <a:solidFill>
                  <a:schemeClr val="dk1"/>
                </a:solidFill>
                <a:latin typeface="Century"/>
                <a:ea typeface="Century"/>
                <a:cs typeface="Century"/>
                <a:sym typeface="Century"/>
              </a:rPr>
              <a:t>   - Processed initial frames for computational efficiency.</a:t>
            </a:r>
            <a:endParaRPr sz="1900">
              <a:solidFill>
                <a:schemeClr val="dk1"/>
              </a:solidFill>
              <a:latin typeface="Century"/>
              <a:ea typeface="Century"/>
              <a:cs typeface="Century"/>
              <a:sym typeface="Century"/>
            </a:endParaRPr>
          </a:p>
          <a:p>
            <a:pPr marL="0" lvl="0" indent="0" algn="l" rtl="0">
              <a:spcBef>
                <a:spcPts val="0"/>
              </a:spcBef>
              <a:spcAft>
                <a:spcPts val="0"/>
              </a:spcAft>
              <a:buNone/>
            </a:pPr>
            <a:endParaRPr sz="1900">
              <a:solidFill>
                <a:schemeClr val="dk1"/>
              </a:solidFill>
              <a:latin typeface="Century"/>
              <a:ea typeface="Century"/>
              <a:cs typeface="Century"/>
              <a:sym typeface="Century"/>
            </a:endParaRPr>
          </a:p>
          <a:p>
            <a:pPr marL="0" lvl="0" indent="0" algn="l" rtl="0">
              <a:spcBef>
                <a:spcPts val="0"/>
              </a:spcBef>
              <a:spcAft>
                <a:spcPts val="0"/>
              </a:spcAft>
              <a:buNone/>
            </a:pPr>
            <a:endParaRPr sz="1900">
              <a:solidFill>
                <a:schemeClr val="dk1"/>
              </a:solidFill>
              <a:latin typeface="Century"/>
              <a:ea typeface="Century"/>
              <a:cs typeface="Century"/>
              <a:sym typeface="Century"/>
            </a:endParaRPr>
          </a:p>
        </p:txBody>
      </p:sp>
      <p:pic>
        <p:nvPicPr>
          <p:cNvPr id="162" name="Google Shape;162;p20" descr="A close up of a sign&#10;&#10;Description automatically generated"/>
          <p:cNvPicPr preferRelativeResize="0"/>
          <p:nvPr/>
        </p:nvPicPr>
        <p:blipFill rotWithShape="1">
          <a:blip r:embed="rId6">
            <a:alphaModFix/>
          </a:blip>
          <a:srcRect/>
          <a:stretch/>
        </p:blipFill>
        <p:spPr>
          <a:xfrm>
            <a:off x="322200" y="5725320"/>
            <a:ext cx="967320" cy="720720"/>
          </a:xfrm>
          <a:prstGeom prst="rect">
            <a:avLst/>
          </a:prstGeom>
          <a:noFill/>
          <a:ln>
            <a:noFill/>
          </a:ln>
        </p:spPr>
      </p:pic>
    </p:spTree>
  </p:cSld>
  <p:clrMapOvr>
    <a:masterClrMapping/>
  </p:clrMapOvr>
  <p:transition spd="med">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21" descr="A close up of a sign&#10;&#10;Description automatically generated"/>
          <p:cNvPicPr preferRelativeResize="0"/>
          <p:nvPr/>
        </p:nvPicPr>
        <p:blipFill rotWithShape="1">
          <a:blip r:embed="rId3">
            <a:alphaModFix/>
          </a:blip>
          <a:srcRect/>
          <a:stretch/>
        </p:blipFill>
        <p:spPr>
          <a:xfrm>
            <a:off x="550800" y="5649120"/>
            <a:ext cx="967320" cy="720720"/>
          </a:xfrm>
          <a:prstGeom prst="rect">
            <a:avLst/>
          </a:prstGeom>
          <a:noFill/>
          <a:ln>
            <a:noFill/>
          </a:ln>
        </p:spPr>
      </p:pic>
      <p:pic>
        <p:nvPicPr>
          <p:cNvPr id="168" name="Google Shape;168;p21"/>
          <p:cNvPicPr preferRelativeResize="0"/>
          <p:nvPr/>
        </p:nvPicPr>
        <p:blipFill rotWithShape="1">
          <a:blip r:embed="rId4">
            <a:alphaModFix/>
          </a:blip>
          <a:srcRect/>
          <a:stretch/>
        </p:blipFill>
        <p:spPr>
          <a:xfrm rot="5400000">
            <a:off x="10833120" y="-896040"/>
            <a:ext cx="558000" cy="2337840"/>
          </a:xfrm>
          <a:prstGeom prst="rect">
            <a:avLst/>
          </a:prstGeom>
          <a:noFill/>
          <a:ln>
            <a:noFill/>
          </a:ln>
        </p:spPr>
      </p:pic>
      <p:pic>
        <p:nvPicPr>
          <p:cNvPr id="169" name="Google Shape;169;p21"/>
          <p:cNvPicPr preferRelativeResize="0"/>
          <p:nvPr/>
        </p:nvPicPr>
        <p:blipFill rotWithShape="1">
          <a:blip r:embed="rId5">
            <a:alphaModFix/>
          </a:blip>
          <a:srcRect/>
          <a:stretch/>
        </p:blipFill>
        <p:spPr>
          <a:xfrm>
            <a:off x="9394920" y="-6120"/>
            <a:ext cx="559800" cy="558000"/>
          </a:xfrm>
          <a:prstGeom prst="rect">
            <a:avLst/>
          </a:prstGeom>
          <a:noFill/>
          <a:ln>
            <a:noFill/>
          </a:ln>
        </p:spPr>
      </p:pic>
      <p:pic>
        <p:nvPicPr>
          <p:cNvPr id="170" name="Google Shape;170;p21" descr="A picture containing food, room, drawing&#10;&#10;Description automatically generated"/>
          <p:cNvPicPr preferRelativeResize="0"/>
          <p:nvPr/>
        </p:nvPicPr>
        <p:blipFill rotWithShape="1">
          <a:blip r:embed="rId6">
            <a:alphaModFix/>
          </a:blip>
          <a:srcRect/>
          <a:stretch/>
        </p:blipFill>
        <p:spPr>
          <a:xfrm>
            <a:off x="285840" y="119064"/>
            <a:ext cx="1037520" cy="1066320"/>
          </a:xfrm>
          <a:prstGeom prst="rect">
            <a:avLst/>
          </a:prstGeom>
          <a:noFill/>
          <a:ln>
            <a:noFill/>
          </a:ln>
        </p:spPr>
      </p:pic>
      <p:sp>
        <p:nvSpPr>
          <p:cNvPr id="171" name="Google Shape;171;p21"/>
          <p:cNvSpPr/>
          <p:nvPr/>
        </p:nvSpPr>
        <p:spPr>
          <a:xfrm>
            <a:off x="4038480" y="6356520"/>
            <a:ext cx="4113720" cy="36396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IN" sz="1200" b="0" i="0" u="none" strike="noStrike" cap="none">
                <a:solidFill>
                  <a:srgbClr val="888888"/>
                </a:solidFill>
                <a:latin typeface="Calibri"/>
                <a:ea typeface="Calibri"/>
                <a:cs typeface="Calibri"/>
                <a:sym typeface="Calibri"/>
              </a:rPr>
              <a:t>Computer Engineering Department</a:t>
            </a:r>
            <a:endParaRPr sz="1200" b="0" i="0" u="none" strike="noStrike" cap="none">
              <a:solidFill>
                <a:schemeClr val="dk1"/>
              </a:solidFill>
              <a:latin typeface="Arial"/>
              <a:ea typeface="Arial"/>
              <a:cs typeface="Arial"/>
              <a:sym typeface="Arial"/>
            </a:endParaRPr>
          </a:p>
        </p:txBody>
      </p:sp>
      <p:sp>
        <p:nvSpPr>
          <p:cNvPr id="172" name="Google Shape;172;p21"/>
          <p:cNvSpPr/>
          <p:nvPr/>
        </p:nvSpPr>
        <p:spPr>
          <a:xfrm>
            <a:off x="8610480" y="6356520"/>
            <a:ext cx="2742120" cy="36396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rgbClr val="888888"/>
                </a:solidFill>
                <a:latin typeface="Calibri"/>
                <a:ea typeface="Calibri"/>
                <a:cs typeface="Calibri"/>
                <a:sym typeface="Calibri"/>
              </a:rPr>
              <a:t>9</a:t>
            </a:fld>
            <a:endParaRPr sz="1200" b="0" i="0" u="none" strike="noStrike" cap="none">
              <a:solidFill>
                <a:schemeClr val="dk1"/>
              </a:solidFill>
              <a:latin typeface="Arial"/>
              <a:ea typeface="Arial"/>
              <a:cs typeface="Arial"/>
              <a:sym typeface="Arial"/>
            </a:endParaRPr>
          </a:p>
        </p:txBody>
      </p:sp>
      <p:sp>
        <p:nvSpPr>
          <p:cNvPr id="173" name="Google Shape;173;p21"/>
          <p:cNvSpPr/>
          <p:nvPr/>
        </p:nvSpPr>
        <p:spPr>
          <a:xfrm>
            <a:off x="1440000" y="1541600"/>
            <a:ext cx="9539280" cy="4035960"/>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Arial"/>
              <a:ea typeface="Arial"/>
              <a:cs typeface="Arial"/>
              <a:sym typeface="Arial"/>
            </a:endParaRPr>
          </a:p>
        </p:txBody>
      </p:sp>
      <p:pic>
        <p:nvPicPr>
          <p:cNvPr id="174" name="Google Shape;174;p21"/>
          <p:cNvPicPr preferRelativeResize="0"/>
          <p:nvPr/>
        </p:nvPicPr>
        <p:blipFill rotWithShape="1">
          <a:blip r:embed="rId4">
            <a:alphaModFix/>
          </a:blip>
          <a:srcRect/>
          <a:stretch/>
        </p:blipFill>
        <p:spPr>
          <a:xfrm>
            <a:off x="11755440" y="5400"/>
            <a:ext cx="559800" cy="6851880"/>
          </a:xfrm>
          <a:prstGeom prst="rect">
            <a:avLst/>
          </a:prstGeom>
          <a:noFill/>
          <a:ln>
            <a:noFill/>
          </a:ln>
        </p:spPr>
      </p:pic>
      <p:sp>
        <p:nvSpPr>
          <p:cNvPr id="175" name="Google Shape;175;p21"/>
          <p:cNvSpPr/>
          <p:nvPr/>
        </p:nvSpPr>
        <p:spPr>
          <a:xfrm>
            <a:off x="3144558" y="282712"/>
            <a:ext cx="5007642" cy="71424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IN" sz="3600" b="1" i="0" u="none" strike="noStrike" cap="none" dirty="0">
                <a:solidFill>
                  <a:srgbClr val="FF0000"/>
                </a:solidFill>
                <a:latin typeface="Century Gothic"/>
                <a:ea typeface="Century Gothic"/>
                <a:cs typeface="Century Gothic"/>
                <a:sym typeface="Century Gothic"/>
              </a:rPr>
              <a:t>Methodology</a:t>
            </a:r>
            <a:endParaRPr dirty="0"/>
          </a:p>
        </p:txBody>
      </p:sp>
      <p:sp>
        <p:nvSpPr>
          <p:cNvPr id="176" name="Google Shape;176;p21"/>
          <p:cNvSpPr txBox="1"/>
          <p:nvPr/>
        </p:nvSpPr>
        <p:spPr>
          <a:xfrm>
            <a:off x="1511545" y="1549368"/>
            <a:ext cx="9337775" cy="3308558"/>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en-IN" sz="1900" b="1" dirty="0">
                <a:solidFill>
                  <a:schemeClr val="dk1"/>
                </a:solidFill>
                <a:latin typeface="Century"/>
                <a:ea typeface="Century"/>
                <a:cs typeface="Century"/>
                <a:sym typeface="Century"/>
              </a:rPr>
              <a:t>Feature Extraction with InceptionV3 :</a:t>
            </a:r>
            <a:endParaRPr lang="en-US" sz="1900" b="1" dirty="0">
              <a:solidFill>
                <a:schemeClr val="dk1"/>
              </a:solidFill>
              <a:latin typeface="Century"/>
              <a:ea typeface="Century"/>
              <a:cs typeface="Century"/>
              <a:sym typeface="Century"/>
            </a:endParaRPr>
          </a:p>
          <a:p>
            <a:pPr marL="457200" lvl="0" indent="0" algn="l" rtl="0">
              <a:spcBef>
                <a:spcPts val="0"/>
              </a:spcBef>
              <a:spcAft>
                <a:spcPts val="0"/>
              </a:spcAft>
              <a:buNone/>
            </a:pPr>
            <a:r>
              <a:rPr lang="en-IN" sz="1900" dirty="0">
                <a:solidFill>
                  <a:schemeClr val="dk1"/>
                </a:solidFill>
                <a:latin typeface="Century"/>
                <a:ea typeface="Century"/>
                <a:cs typeface="Century"/>
                <a:sym typeface="Century"/>
              </a:rPr>
              <a:t>- Load video frames, crop, resize, and reorder channels.</a:t>
            </a:r>
            <a:endParaRPr sz="1900" dirty="0">
              <a:solidFill>
                <a:schemeClr val="dk1"/>
              </a:solidFill>
              <a:latin typeface="Century"/>
              <a:ea typeface="Century"/>
              <a:cs typeface="Century"/>
              <a:sym typeface="Century"/>
            </a:endParaRPr>
          </a:p>
          <a:p>
            <a:pPr marL="457200" lvl="0" indent="0" algn="l" rtl="0">
              <a:spcBef>
                <a:spcPts val="0"/>
              </a:spcBef>
              <a:spcAft>
                <a:spcPts val="0"/>
              </a:spcAft>
              <a:buNone/>
            </a:pPr>
            <a:r>
              <a:rPr lang="en-IN" sz="1900" dirty="0">
                <a:solidFill>
                  <a:schemeClr val="dk1"/>
                </a:solidFill>
                <a:latin typeface="Century"/>
                <a:ea typeface="Century"/>
                <a:cs typeface="Century"/>
                <a:sym typeface="Century"/>
              </a:rPr>
              <a:t>- Use InceptionV3 for feature extraction and mask creation.</a:t>
            </a:r>
            <a:endParaRPr sz="1900" dirty="0">
              <a:solidFill>
                <a:schemeClr val="dk1"/>
              </a:solidFill>
              <a:latin typeface="Century"/>
              <a:ea typeface="Century"/>
              <a:cs typeface="Century"/>
              <a:sym typeface="Century"/>
            </a:endParaRPr>
          </a:p>
          <a:p>
            <a:pPr marL="457200" lvl="0" indent="0" algn="l" rtl="0">
              <a:spcBef>
                <a:spcPts val="0"/>
              </a:spcBef>
              <a:spcAft>
                <a:spcPts val="0"/>
              </a:spcAft>
              <a:buNone/>
            </a:pPr>
            <a:r>
              <a:rPr lang="en-IN" sz="1900" dirty="0">
                <a:solidFill>
                  <a:schemeClr val="dk1"/>
                </a:solidFill>
                <a:latin typeface="Century"/>
                <a:ea typeface="Century"/>
                <a:cs typeface="Century"/>
                <a:sym typeface="Century"/>
              </a:rPr>
              <a:t>- Prepare videos with features, masks, and labels.</a:t>
            </a:r>
            <a:endParaRPr sz="1900" dirty="0">
              <a:solidFill>
                <a:schemeClr val="dk1"/>
              </a:solidFill>
              <a:latin typeface="Century"/>
              <a:ea typeface="Century"/>
              <a:cs typeface="Century"/>
              <a:sym typeface="Century"/>
            </a:endParaRPr>
          </a:p>
          <a:p>
            <a:pPr marL="457200" lvl="0" indent="0" algn="l" rtl="0">
              <a:spcBef>
                <a:spcPts val="0"/>
              </a:spcBef>
              <a:spcAft>
                <a:spcPts val="0"/>
              </a:spcAft>
              <a:buNone/>
            </a:pPr>
            <a:endParaRPr sz="1900" dirty="0">
              <a:solidFill>
                <a:schemeClr val="dk1"/>
              </a:solidFill>
              <a:latin typeface="Century"/>
              <a:ea typeface="Century"/>
              <a:cs typeface="Century"/>
              <a:sym typeface="Century"/>
            </a:endParaRPr>
          </a:p>
          <a:p>
            <a:pPr marL="457200" lvl="0" indent="0" algn="l" rtl="0">
              <a:spcBef>
                <a:spcPts val="0"/>
              </a:spcBef>
              <a:spcAft>
                <a:spcPts val="0"/>
              </a:spcAft>
              <a:buNone/>
            </a:pPr>
            <a:endParaRPr sz="1900" dirty="0">
              <a:solidFill>
                <a:schemeClr val="dk1"/>
              </a:solidFill>
              <a:latin typeface="Century"/>
              <a:ea typeface="Century"/>
              <a:cs typeface="Century"/>
              <a:sym typeface="Century"/>
            </a:endParaRPr>
          </a:p>
          <a:p>
            <a:pPr marL="0" lvl="0" indent="0" algn="l" rtl="0">
              <a:spcBef>
                <a:spcPts val="0"/>
              </a:spcBef>
              <a:spcAft>
                <a:spcPts val="0"/>
              </a:spcAft>
              <a:buNone/>
            </a:pPr>
            <a:r>
              <a:rPr lang="en-IN" sz="1900" b="1" dirty="0">
                <a:solidFill>
                  <a:schemeClr val="dk1"/>
                </a:solidFill>
                <a:latin typeface="Century"/>
                <a:ea typeface="Century"/>
                <a:cs typeface="Century"/>
                <a:sym typeface="Century"/>
              </a:rPr>
              <a:t>Alternative Approach - </a:t>
            </a:r>
            <a:r>
              <a:rPr lang="en-IN" sz="1900" b="1" dirty="0" err="1">
                <a:solidFill>
                  <a:schemeClr val="dk1"/>
                </a:solidFill>
                <a:latin typeface="Century"/>
                <a:ea typeface="Century"/>
                <a:cs typeface="Century"/>
                <a:sym typeface="Century"/>
              </a:rPr>
              <a:t>Xception</a:t>
            </a:r>
            <a:r>
              <a:rPr lang="en-IN" sz="1900" b="1" dirty="0">
                <a:solidFill>
                  <a:schemeClr val="dk1"/>
                </a:solidFill>
                <a:latin typeface="Century"/>
                <a:ea typeface="Century"/>
                <a:cs typeface="Century"/>
                <a:sym typeface="Century"/>
              </a:rPr>
              <a:t> Model :</a:t>
            </a:r>
            <a:endParaRPr sz="1900" b="1" dirty="0">
              <a:solidFill>
                <a:schemeClr val="dk1"/>
              </a:solidFill>
              <a:latin typeface="Century"/>
              <a:ea typeface="Century"/>
              <a:cs typeface="Century"/>
              <a:sym typeface="Century"/>
            </a:endParaRPr>
          </a:p>
          <a:p>
            <a:pPr marL="457200" lvl="0" indent="0" algn="l" rtl="0">
              <a:spcBef>
                <a:spcPts val="0"/>
              </a:spcBef>
              <a:spcAft>
                <a:spcPts val="0"/>
              </a:spcAft>
              <a:buNone/>
            </a:pPr>
            <a:r>
              <a:rPr lang="en-IN" sz="1900" dirty="0">
                <a:solidFill>
                  <a:schemeClr val="dk1"/>
                </a:solidFill>
                <a:latin typeface="Century"/>
                <a:ea typeface="Century"/>
                <a:cs typeface="Century"/>
                <a:sym typeface="Century"/>
              </a:rPr>
              <a:t>- Pretrained </a:t>
            </a:r>
            <a:r>
              <a:rPr lang="en-IN" sz="1900" dirty="0" err="1">
                <a:solidFill>
                  <a:schemeClr val="dk1"/>
                </a:solidFill>
                <a:latin typeface="Century"/>
                <a:ea typeface="Century"/>
                <a:cs typeface="Century"/>
                <a:sym typeface="Century"/>
              </a:rPr>
              <a:t>Xception</a:t>
            </a:r>
            <a:r>
              <a:rPr lang="en-IN" sz="1900" dirty="0">
                <a:solidFill>
                  <a:schemeClr val="dk1"/>
                </a:solidFill>
                <a:latin typeface="Century"/>
                <a:ea typeface="Century"/>
                <a:cs typeface="Century"/>
                <a:sym typeface="Century"/>
              </a:rPr>
              <a:t> model fine-tuned for deepfake detection.</a:t>
            </a:r>
            <a:endParaRPr sz="1900" dirty="0">
              <a:solidFill>
                <a:schemeClr val="dk1"/>
              </a:solidFill>
              <a:latin typeface="Century"/>
              <a:ea typeface="Century"/>
              <a:cs typeface="Century"/>
              <a:sym typeface="Century"/>
            </a:endParaRPr>
          </a:p>
          <a:p>
            <a:pPr marL="457200" lvl="0" indent="0" algn="l" rtl="0">
              <a:spcBef>
                <a:spcPts val="0"/>
              </a:spcBef>
              <a:spcAft>
                <a:spcPts val="0"/>
              </a:spcAft>
              <a:buNone/>
            </a:pPr>
            <a:r>
              <a:rPr lang="en-IN" sz="1900" dirty="0">
                <a:solidFill>
                  <a:schemeClr val="dk1"/>
                </a:solidFill>
                <a:latin typeface="Century"/>
                <a:ea typeface="Century"/>
                <a:cs typeface="Century"/>
                <a:sym typeface="Century"/>
              </a:rPr>
              <a:t>- Dataset converted to TensorFlow objects.</a:t>
            </a:r>
            <a:endParaRPr sz="1900" dirty="0">
              <a:solidFill>
                <a:schemeClr val="dk1"/>
              </a:solidFill>
              <a:latin typeface="Century"/>
              <a:ea typeface="Century"/>
              <a:cs typeface="Century"/>
              <a:sym typeface="Century"/>
            </a:endParaRPr>
          </a:p>
          <a:p>
            <a:pPr marL="457200" lvl="0" indent="0" algn="l" rtl="0">
              <a:spcBef>
                <a:spcPts val="0"/>
              </a:spcBef>
              <a:spcAft>
                <a:spcPts val="0"/>
              </a:spcAft>
              <a:buNone/>
            </a:pPr>
            <a:r>
              <a:rPr lang="en-IN" sz="1900" dirty="0">
                <a:solidFill>
                  <a:schemeClr val="dk1"/>
                </a:solidFill>
                <a:latin typeface="Century"/>
                <a:ea typeface="Century"/>
                <a:cs typeface="Century"/>
                <a:sym typeface="Century"/>
              </a:rPr>
              <a:t>- Initialized model with frozen base and trained top layers.</a:t>
            </a:r>
            <a:endParaRPr sz="1900" dirty="0">
              <a:solidFill>
                <a:schemeClr val="dk1"/>
              </a:solidFill>
              <a:latin typeface="Century"/>
              <a:ea typeface="Century"/>
              <a:cs typeface="Century"/>
              <a:sym typeface="Century"/>
            </a:endParaRPr>
          </a:p>
          <a:p>
            <a:pPr marL="809999" lvl="0" indent="-359999" algn="l" rtl="0">
              <a:spcBef>
                <a:spcPts val="0"/>
              </a:spcBef>
              <a:spcAft>
                <a:spcPts val="0"/>
              </a:spcAft>
              <a:buNone/>
            </a:pPr>
            <a:r>
              <a:rPr lang="en-IN" sz="1900" dirty="0">
                <a:solidFill>
                  <a:schemeClr val="dk1"/>
                </a:solidFill>
                <a:latin typeface="Century"/>
                <a:ea typeface="Century"/>
                <a:cs typeface="Century"/>
                <a:sym typeface="Century"/>
              </a:rPr>
              <a:t>- Fine-tuned model by unfreezing specific layers and adjusting learning rate.</a:t>
            </a:r>
            <a:endParaRPr sz="1900" i="0" u="none" strike="noStrike" cap="none" dirty="0">
              <a:solidFill>
                <a:srgbClr val="000000"/>
              </a:solidFill>
              <a:latin typeface="Century"/>
              <a:ea typeface="Century"/>
              <a:cs typeface="Century"/>
              <a:sym typeface="Century"/>
            </a:endParaRPr>
          </a:p>
        </p:txBody>
      </p:sp>
    </p:spTree>
  </p:cSld>
  <p:clrMapOvr>
    <a:masterClrMapping/>
  </p:clrMapOvr>
  <p:transition spd="med">
    <p:push/>
  </p:transition>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890</Words>
  <Application>Microsoft Office PowerPoint</Application>
  <PresentationFormat>Widescreen</PresentationFormat>
  <Paragraphs>197</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Century</vt:lpstr>
      <vt:lpstr>Noto Sans Symbols</vt:lpstr>
      <vt:lpstr>Calibri</vt:lpstr>
      <vt:lpstr>Century Gothic</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Adil Khatri</cp:lastModifiedBy>
  <cp:revision>3</cp:revision>
  <dcterms:modified xsi:type="dcterms:W3CDTF">2024-05-03T07:18:27Z</dcterms:modified>
</cp:coreProperties>
</file>